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8" d="100"/>
          <a:sy n="58" d="100"/>
        </p:scale>
        <p:origin x="45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32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DED2"/>
          </a:solidFill>
          <a:ln/>
        </p:spPr>
      </p:sp>
      <p:sp>
        <p:nvSpPr>
          <p:cNvPr id="3" name="Shape 1"/>
          <p:cNvSpPr/>
          <p:nvPr/>
        </p:nvSpPr>
        <p:spPr>
          <a:xfrm>
            <a:off x="0" y="0"/>
            <a:ext cx="14630400" cy="8229600"/>
          </a:xfrm>
          <a:prstGeom prst="rect">
            <a:avLst/>
          </a:prstGeom>
          <a:solidFill>
            <a:srgbClr val="FDFB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3" name="Image 1" descr="preencoded.png"/>
          <p:cNvPicPr>
            <a:picLocks noChangeAspect="1"/>
          </p:cNvPicPr>
          <p:nvPr/>
        </p:nvPicPr>
        <p:blipFill>
          <a:blip r:embed="rId3"/>
          <a:stretch>
            <a:fillRect/>
          </a:stretch>
        </p:blipFill>
        <p:spPr>
          <a:xfrm>
            <a:off x="914400" y="-20194"/>
            <a:ext cx="3833870" cy="8278794"/>
          </a:xfrm>
          <a:prstGeom prst="rect">
            <a:avLst/>
          </a:prstGeom>
        </p:spPr>
      </p:pic>
      <p:sp>
        <p:nvSpPr>
          <p:cNvPr id="4" name="Text 0"/>
          <p:cNvSpPr/>
          <p:nvPr/>
        </p:nvSpPr>
        <p:spPr>
          <a:xfrm>
            <a:off x="6280190" y="1428274"/>
            <a:ext cx="7556421" cy="317540"/>
          </a:xfrm>
          <a:prstGeom prst="rect">
            <a:avLst/>
          </a:prstGeom>
          <a:noFill/>
          <a:ln/>
        </p:spPr>
        <p:txBody>
          <a:bodyPr wrap="none" lIns="0" tIns="0" rIns="0" bIns="0" rtlCol="0" anchor="t"/>
          <a:lstStyle/>
          <a:p>
            <a:pPr marL="0" indent="0" algn="l">
              <a:lnSpc>
                <a:spcPts val="2500"/>
              </a:lnSpc>
              <a:buNone/>
            </a:pPr>
            <a:endParaRPr lang="en-US" sz="1550" dirty="0">
              <a:latin typeface="Times New Roman" panose="02020603050405020304" pitchFamily="18" charset="0"/>
              <a:cs typeface="Times New Roman" panose="02020603050405020304" pitchFamily="18" charset="0"/>
            </a:endParaRPr>
          </a:p>
        </p:txBody>
      </p:sp>
      <p:sp>
        <p:nvSpPr>
          <p:cNvPr id="5" name="Text 1"/>
          <p:cNvSpPr/>
          <p:nvPr/>
        </p:nvSpPr>
        <p:spPr>
          <a:xfrm>
            <a:off x="6280190" y="1944172"/>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PHÂN TÍCH NGHIỆP VỤ CHO ỨNG DỤNG THỜI KHÓA BIỂU CÁ NHÂN</a:t>
            </a:r>
            <a:endParaRPr lang="en-US" sz="3900" b="1" dirty="0">
              <a:latin typeface="Times New Roman" panose="02020603050405020304" pitchFamily="18" charset="0"/>
              <a:cs typeface="Times New Roman" panose="02020603050405020304" pitchFamily="18" charset="0"/>
            </a:endParaRPr>
          </a:p>
        </p:txBody>
      </p:sp>
      <p:sp>
        <p:nvSpPr>
          <p:cNvPr id="6" name="Text 2"/>
          <p:cNvSpPr/>
          <p:nvPr/>
        </p:nvSpPr>
        <p:spPr>
          <a:xfrm>
            <a:off x="6280190" y="4102060"/>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C4C4C"/>
                </a:solidFill>
                <a:latin typeface="Times New Roman" panose="02020603050405020304" pitchFamily="18" charset="0"/>
                <a:ea typeface="Noto Serif" pitchFamily="34" charset="-122"/>
                <a:cs typeface="Times New Roman" panose="02020603050405020304" pitchFamily="18" charset="0"/>
              </a:rPr>
              <a:t>MÔN: PHÂN TÍCH NGHIỆP VỤ PHẦN MỀM</a:t>
            </a:r>
            <a:endParaRPr lang="en-US" sz="1950" dirty="0">
              <a:latin typeface="Times New Roman" panose="02020603050405020304" pitchFamily="18" charset="0"/>
              <a:cs typeface="Times New Roman" panose="02020603050405020304" pitchFamily="18" charset="0"/>
            </a:endParaRPr>
          </a:p>
        </p:txBody>
      </p:sp>
      <p:sp>
        <p:nvSpPr>
          <p:cNvPr id="7" name="Text 3"/>
          <p:cNvSpPr/>
          <p:nvPr/>
        </p:nvSpPr>
        <p:spPr>
          <a:xfrm>
            <a:off x="6280190" y="4722257"/>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C4C4C"/>
                </a:solidFill>
                <a:latin typeface="Times New Roman" panose="02020603050405020304" pitchFamily="18" charset="0"/>
                <a:ea typeface="Noto Serif" pitchFamily="34" charset="-122"/>
                <a:cs typeface="Times New Roman" panose="02020603050405020304" pitchFamily="18" charset="0"/>
              </a:rPr>
              <a:t>Sinh viên: 10122312 – NGUYỄN THỊ QUYÊN</a:t>
            </a:r>
            <a:endParaRPr lang="en-US" sz="1950" dirty="0">
              <a:latin typeface="Times New Roman" panose="02020603050405020304" pitchFamily="18" charset="0"/>
              <a:cs typeface="Times New Roman" panose="02020603050405020304" pitchFamily="18" charset="0"/>
            </a:endParaRPr>
          </a:p>
        </p:txBody>
      </p:sp>
      <p:sp>
        <p:nvSpPr>
          <p:cNvPr id="8" name="Text 4"/>
          <p:cNvSpPr/>
          <p:nvPr/>
        </p:nvSpPr>
        <p:spPr>
          <a:xfrm>
            <a:off x="6280190" y="5342453"/>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C4C4C"/>
                </a:solidFill>
                <a:latin typeface="Times New Roman" panose="02020603050405020304" pitchFamily="18" charset="0"/>
                <a:ea typeface="Noto Serif" pitchFamily="34" charset="-122"/>
                <a:cs typeface="Times New Roman" panose="02020603050405020304" pitchFamily="18" charset="0"/>
              </a:rPr>
              <a:t>                    10122277 – HOÀNG MINH NGUYỆT</a:t>
            </a:r>
            <a:endParaRPr lang="en-US" sz="1950" dirty="0">
              <a:latin typeface="Times New Roman" panose="02020603050405020304" pitchFamily="18" charset="0"/>
              <a:cs typeface="Times New Roman" panose="02020603050405020304" pitchFamily="18" charset="0"/>
            </a:endParaRPr>
          </a:p>
        </p:txBody>
      </p:sp>
      <p:sp>
        <p:nvSpPr>
          <p:cNvPr id="9" name="Text 5"/>
          <p:cNvSpPr/>
          <p:nvPr/>
        </p:nvSpPr>
        <p:spPr>
          <a:xfrm>
            <a:off x="6280190" y="5962650"/>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C4C4C"/>
                </a:solidFill>
                <a:latin typeface="Times New Roman" panose="02020603050405020304" pitchFamily="18" charset="0"/>
                <a:ea typeface="Noto Serif" pitchFamily="34" charset="-122"/>
                <a:cs typeface="Times New Roman" panose="02020603050405020304" pitchFamily="18" charset="0"/>
              </a:rPr>
              <a:t>                    10122367 – PHẠM THỊ THU TRANG</a:t>
            </a:r>
            <a:endParaRPr lang="en-US" sz="1950" dirty="0">
              <a:latin typeface="Times New Roman" panose="02020603050405020304" pitchFamily="18" charset="0"/>
              <a:cs typeface="Times New Roman" panose="02020603050405020304" pitchFamily="18" charset="0"/>
            </a:endParaRPr>
          </a:p>
        </p:txBody>
      </p:sp>
      <p:sp>
        <p:nvSpPr>
          <p:cNvPr id="10" name="Text 6"/>
          <p:cNvSpPr/>
          <p:nvPr/>
        </p:nvSpPr>
        <p:spPr>
          <a:xfrm>
            <a:off x="6280190" y="6582847"/>
            <a:ext cx="7556421" cy="396954"/>
          </a:xfrm>
          <a:prstGeom prst="rect">
            <a:avLst/>
          </a:prstGeom>
          <a:noFill/>
          <a:ln/>
        </p:spPr>
        <p:txBody>
          <a:bodyPr wrap="none" lIns="0" tIns="0" rIns="0" bIns="0" rtlCol="0" anchor="t"/>
          <a:lstStyle/>
          <a:p>
            <a:pPr marL="0" indent="0" algn="l">
              <a:lnSpc>
                <a:spcPts val="3100"/>
              </a:lnSpc>
              <a:buNone/>
            </a:pPr>
            <a:r>
              <a:rPr lang="en-US" sz="1950" dirty="0">
                <a:solidFill>
                  <a:srgbClr val="4C4C4C"/>
                </a:solidFill>
                <a:latin typeface="Times New Roman" panose="02020603050405020304" pitchFamily="18" charset="0"/>
                <a:ea typeface="Noto Serif" pitchFamily="34" charset="-122"/>
                <a:cs typeface="Times New Roman" panose="02020603050405020304" pitchFamily="18" charset="0"/>
              </a:rPr>
              <a:t>Giảng viên hướng dẫn: TS. ĐÀO ANH HIỂN</a:t>
            </a:r>
            <a:endParaRPr lang="en-US" sz="195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20FAEAE6-986D-FED5-9A1E-4D3C5EEBE1BF}"/>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000245" y="136013"/>
            <a:ext cx="10629909" cy="7972400"/>
          </a:xfrm>
          <a:prstGeom prst="rect">
            <a:avLst/>
          </a:prstGeom>
        </p:spPr>
      </p:pic>
      <p:sp>
        <p:nvSpPr>
          <p:cNvPr id="3" name="Rectangle 2">
            <a:extLst>
              <a:ext uri="{FF2B5EF4-FFF2-40B4-BE49-F238E27FC236}">
                <a16:creationId xmlns:a16="http://schemas.microsoft.com/office/drawing/2014/main" id="{2D7D1199-2459-9E1C-ACBE-B72F61B093F5}"/>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3950375" y="1393508"/>
            <a:ext cx="6729651" cy="620078"/>
          </a:xfrm>
          <a:prstGeom prst="rect">
            <a:avLst/>
          </a:prstGeom>
          <a:noFill/>
          <a:ln/>
        </p:spPr>
        <p:txBody>
          <a:bodyPr wrap="none" lIns="0" tIns="0" rIns="0" bIns="0" rtlCol="0" anchor="t"/>
          <a:lstStyle/>
          <a:p>
            <a:pPr marL="0" indent="0" algn="ctr">
              <a:lnSpc>
                <a:spcPts val="485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1: Giới Thiệu Đề Tài</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793790" y="2489835"/>
            <a:ext cx="6279356" cy="1270159"/>
          </a:xfrm>
          <a:prstGeom prst="rect">
            <a:avLst/>
          </a:prstGeom>
          <a:noFill/>
          <a:ln/>
        </p:spPr>
        <p:txBody>
          <a:bodyPr wrap="square" lIns="0" tIns="0" rIns="0" bIns="0" rtlCol="0" anchor="t"/>
          <a:lstStyle/>
          <a:p>
            <a:pPr marL="342900" indent="-342900" algn="l">
              <a:lnSpc>
                <a:spcPts val="2500"/>
              </a:lnSpc>
              <a:buAutoNum type="arabicPeriod"/>
            </a:pPr>
            <a:r>
              <a:rPr lang="en-US" b="1">
                <a:solidFill>
                  <a:srgbClr val="4C4C4C"/>
                </a:solidFill>
                <a:latin typeface="Times New Roman" panose="02020603050405020304" pitchFamily="18" charset="0"/>
                <a:ea typeface="Noto Serif" pitchFamily="34" charset="-122"/>
                <a:cs typeface="Times New Roman" panose="02020603050405020304" pitchFamily="18" charset="0"/>
              </a:rPr>
              <a:t>Tổng </a:t>
            </a:r>
            <a:r>
              <a:rPr lang="en-US" b="1" dirty="0">
                <a:solidFill>
                  <a:srgbClr val="4C4C4C"/>
                </a:solidFill>
                <a:latin typeface="Times New Roman" panose="02020603050405020304" pitchFamily="18" charset="0"/>
                <a:ea typeface="Noto Serif" pitchFamily="34" charset="-122"/>
                <a:cs typeface="Times New Roman" panose="02020603050405020304" pitchFamily="18" charset="0"/>
              </a:rPr>
              <a:t>quan </a:t>
            </a:r>
            <a:r>
              <a:rPr lang="en-US" b="1">
                <a:solidFill>
                  <a:srgbClr val="4C4C4C"/>
                </a:solidFill>
                <a:latin typeface="Times New Roman" panose="02020603050405020304" pitchFamily="18" charset="0"/>
                <a:ea typeface="Noto Serif" pitchFamily="34" charset="-122"/>
                <a:cs typeface="Times New Roman" panose="02020603050405020304" pitchFamily="18" charset="0"/>
              </a:rPr>
              <a:t>sản phẩm</a:t>
            </a:r>
            <a:endParaRPr lang="vi-VN" b="1">
              <a:solidFill>
                <a:srgbClr val="4C4C4C"/>
              </a:solidFill>
              <a:latin typeface="Times New Roman" panose="02020603050405020304" pitchFamily="18" charset="0"/>
              <a:ea typeface="Noto Serif" pitchFamily="34" charset="-122"/>
              <a:cs typeface="Times New Roman" panose="02020603050405020304" pitchFamily="18" charset="0"/>
            </a:endParaRPr>
          </a:p>
          <a:p>
            <a:pPr algn="l">
              <a:lnSpc>
                <a:spcPts val="2500"/>
              </a:lnSpc>
            </a:pPr>
            <a:r>
              <a:rPr lang="en-US">
                <a:solidFill>
                  <a:srgbClr val="4C4C4C"/>
                </a:solidFill>
                <a:latin typeface="Times New Roman" panose="02020603050405020304" pitchFamily="18" charset="0"/>
                <a:ea typeface="Noto Serif" pitchFamily="34" charset="-122"/>
                <a:cs typeface="Times New Roman" panose="02020603050405020304" pitchFamily="18" charset="0"/>
              </a:rPr>
              <a:t>Ứng </a:t>
            </a: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dụng giúp người dùng quản lý thời gian hiệu quả: tạo/ sửa/ sắp xếp thời khóa biểu, nhắc nhở thông minh, đồng bộ đa thiết bị, giao diện thân thiện, hỗ trợ tiếng Việt.</a:t>
            </a:r>
            <a:endParaRPr lang="en-US" dirty="0">
              <a:latin typeface="Times New Roman" panose="02020603050405020304" pitchFamily="18" charset="0"/>
              <a:cs typeface="Times New Roman" panose="02020603050405020304" pitchFamily="18" charset="0"/>
            </a:endParaRPr>
          </a:p>
        </p:txBody>
      </p:sp>
      <p:sp>
        <p:nvSpPr>
          <p:cNvPr id="4" name="Text 2"/>
          <p:cNvSpPr/>
          <p:nvPr/>
        </p:nvSpPr>
        <p:spPr>
          <a:xfrm>
            <a:off x="793790" y="3938588"/>
            <a:ext cx="6279356" cy="317540"/>
          </a:xfrm>
          <a:prstGeom prst="rect">
            <a:avLst/>
          </a:prstGeom>
          <a:noFill/>
          <a:ln/>
        </p:spPr>
        <p:txBody>
          <a:bodyPr wrap="none" lIns="0" tIns="0" rIns="0" bIns="0" rtlCol="0" anchor="t"/>
          <a:lstStyle/>
          <a:p>
            <a:pPr marL="0" indent="0" algn="l">
              <a:lnSpc>
                <a:spcPts val="2500"/>
              </a:lnSpc>
              <a:buNone/>
            </a:pPr>
            <a:r>
              <a:rPr lang="en-US" b="1" dirty="0">
                <a:solidFill>
                  <a:srgbClr val="4C4C4C"/>
                </a:solidFill>
                <a:latin typeface="Times New Roman" panose="02020603050405020304" pitchFamily="18" charset="0"/>
                <a:ea typeface="Noto Serif" pitchFamily="34" charset="-122"/>
                <a:cs typeface="Times New Roman" panose="02020603050405020304" pitchFamily="18" charset="0"/>
              </a:rPr>
              <a:t>2. Bối cảnh &amp; Cơ hội</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793790" y="4434721"/>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Người dùng hiện mất nhiều thời gian quản lý lịch bằng tay, dễ quên, trùng lịch.</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93790" y="5139214"/>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Nhu cầu cao về 1 công cụ cá nhân hóa, nhắc nhở tự động, đồng bộ đa nguồn (GG Calendar, công ty...).</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93790" y="5843707"/>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Có tiềm năng mở rộng chia sẻ nhóm, phân tích thời gian</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793790" y="6339840"/>
            <a:ext cx="6279356" cy="317540"/>
          </a:xfrm>
          <a:prstGeom prst="rect">
            <a:avLst/>
          </a:prstGeom>
          <a:noFill/>
          <a:ln/>
        </p:spPr>
        <p:txBody>
          <a:bodyPr wrap="none" lIns="0" tIns="0" rIns="0" bIns="0" rtlCol="0" anchor="t"/>
          <a:lstStyle/>
          <a:p>
            <a:pPr marL="0" indent="0" algn="l">
              <a:lnSpc>
                <a:spcPts val="2500"/>
              </a:lnSpc>
              <a:buNone/>
            </a:pP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7564874" y="2489835"/>
            <a:ext cx="6279356" cy="317540"/>
          </a:xfrm>
          <a:prstGeom prst="rect">
            <a:avLst/>
          </a:prstGeom>
          <a:noFill/>
          <a:ln/>
        </p:spPr>
        <p:txBody>
          <a:bodyPr wrap="none" lIns="0" tIns="0" rIns="0" bIns="0" rtlCol="0" anchor="t"/>
          <a:lstStyle/>
          <a:p>
            <a:pPr marL="0" indent="0" algn="l">
              <a:lnSpc>
                <a:spcPts val="2500"/>
              </a:lnSpc>
              <a:buNone/>
            </a:pPr>
            <a:r>
              <a:rPr lang="en-US" b="1" dirty="0">
                <a:solidFill>
                  <a:srgbClr val="4C4C4C"/>
                </a:solidFill>
                <a:latin typeface="Times New Roman" panose="02020603050405020304" pitchFamily="18" charset="0"/>
                <a:ea typeface="Noto Serif" pitchFamily="34" charset="-122"/>
                <a:cs typeface="Times New Roman" panose="02020603050405020304" pitchFamily="18" charset="0"/>
              </a:rPr>
              <a:t>3. Tính năng chính</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7564874" y="2985968"/>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Đăng ký/đăng nhập đa phương thức </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7564874" y="3372922"/>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Tạo &amp; quản lý sự kiện, nhắc nhở thông minh </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7564874" y="3759875"/>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Đồng bộ &amp; xử lý xung đột lịch </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7564874" y="4146828"/>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Giao diện trực quan, phân loại Eisenhower, chia sẻ lịch, báo cáo hiệu suất </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7564874" y="4851321"/>
            <a:ext cx="6279356" cy="317540"/>
          </a:xfrm>
          <a:prstGeom prst="rect">
            <a:avLst/>
          </a:prstGeom>
          <a:noFill/>
          <a:ln/>
        </p:spPr>
        <p:txBody>
          <a:bodyPr wrap="none" lIns="0" tIns="0" rIns="0" bIns="0" rtlCol="0" anchor="t"/>
          <a:lstStyle/>
          <a:p>
            <a:pPr marL="342900" indent="-342900" algn="l">
              <a:lnSpc>
                <a:spcPts val="2500"/>
              </a:lnSpc>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Admin quản lý hệ thống </a:t>
            </a:r>
            <a:endParaRPr lang="en-US"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5A64037A-ADBE-57E9-DB30-537F587C5091}"/>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282F18C-228A-E873-4E3E-C65679D996F5}"/>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 name="Text 0"/>
          <p:cNvSpPr/>
          <p:nvPr/>
        </p:nvSpPr>
        <p:spPr>
          <a:xfrm>
            <a:off x="4795718" y="432554"/>
            <a:ext cx="5038963" cy="491490"/>
          </a:xfrm>
          <a:prstGeom prst="rect">
            <a:avLst/>
          </a:prstGeom>
          <a:noFill/>
          <a:ln/>
        </p:spPr>
        <p:txBody>
          <a:bodyPr wrap="none" lIns="0" tIns="0" rIns="0" bIns="0" rtlCol="0" anchor="t"/>
          <a:lstStyle/>
          <a:p>
            <a:pPr marL="0" indent="0" algn="ctr">
              <a:lnSpc>
                <a:spcPts val="385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2: Đặc Tả Yêu Cầu </a:t>
            </a:r>
            <a:endParaRPr lang="en-US" sz="3900" b="1" dirty="0">
              <a:latin typeface="Times New Roman" panose="02020603050405020304" pitchFamily="18" charset="0"/>
              <a:cs typeface="Times New Roman" panose="02020603050405020304" pitchFamily="18" charset="0"/>
            </a:endParaRPr>
          </a:p>
        </p:txBody>
      </p:sp>
      <p:sp>
        <p:nvSpPr>
          <p:cNvPr id="3" name="Shape 1"/>
          <p:cNvSpPr/>
          <p:nvPr/>
        </p:nvSpPr>
        <p:spPr>
          <a:xfrm>
            <a:off x="629126" y="1238607"/>
            <a:ext cx="6607373" cy="2800350"/>
          </a:xfrm>
          <a:prstGeom prst="roundRect">
            <a:avLst>
              <a:gd name="adj" fmla="val 2359"/>
            </a:avLst>
          </a:prstGeom>
          <a:solidFill>
            <a:srgbClr val="E6DED2">
              <a:alpha val="50000"/>
            </a:srgbClr>
          </a:solidFill>
          <a:ln w="7620">
            <a:solidFill>
              <a:srgbClr val="CCC4B8"/>
            </a:solidFill>
            <a:prstDash val="solid"/>
          </a:ln>
          <a:effectLst>
            <a:outerShdw dist="13970" dir="2700000" algn="bl" rotWithShape="0">
              <a:srgbClr val="CCC4B8">
                <a:alpha val="100000"/>
              </a:srgbClr>
            </a:outerShdw>
          </a:effectLst>
        </p:spPr>
        <p:txBody>
          <a:bodyPr/>
          <a:lstStyle/>
          <a:p>
            <a:endParaRPr lang="en-US"/>
          </a:p>
        </p:txBody>
      </p:sp>
      <p:sp>
        <p:nvSpPr>
          <p:cNvPr id="4" name="Text 2"/>
          <p:cNvSpPr/>
          <p:nvPr/>
        </p:nvSpPr>
        <p:spPr>
          <a:xfrm>
            <a:off x="794028" y="1403509"/>
            <a:ext cx="1966317" cy="245864"/>
          </a:xfrm>
          <a:prstGeom prst="rect">
            <a:avLst/>
          </a:prstGeom>
          <a:noFill/>
          <a:ln/>
        </p:spPr>
        <p:txBody>
          <a:bodyPr wrap="none" lIns="0" tIns="0" rIns="0" bIns="0" rtlCol="0" anchor="t"/>
          <a:lstStyle/>
          <a:p>
            <a:pPr marL="0" indent="0" algn="l">
              <a:lnSpc>
                <a:spcPts val="1900"/>
              </a:lnSpc>
              <a:buNone/>
            </a:pPr>
            <a:r>
              <a:rPr lang="en-US" b="1" dirty="0">
                <a:solidFill>
                  <a:srgbClr val="000000"/>
                </a:solidFill>
                <a:latin typeface="Times New Roman" panose="02020603050405020304" pitchFamily="18" charset="0"/>
                <a:ea typeface="Noto Serif Medium" pitchFamily="34" charset="-122"/>
                <a:cs typeface="Times New Roman" panose="02020603050405020304" pitchFamily="18" charset="0"/>
              </a:rPr>
              <a:t>Xác định Actor</a:t>
            </a:r>
            <a:endParaRPr lang="en-US" b="1" dirty="0">
              <a:latin typeface="Times New Roman" panose="02020603050405020304" pitchFamily="18" charset="0"/>
              <a:cs typeface="Times New Roman" panose="02020603050405020304" pitchFamily="18" charset="0"/>
            </a:endParaRPr>
          </a:p>
        </p:txBody>
      </p:sp>
      <p:sp>
        <p:nvSpPr>
          <p:cNvPr id="5" name="Text 3"/>
          <p:cNvSpPr/>
          <p:nvPr/>
        </p:nvSpPr>
        <p:spPr>
          <a:xfrm>
            <a:off x="794028" y="1743670"/>
            <a:ext cx="6277570"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Người dùng</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794028" y="2050256"/>
            <a:ext cx="6277570"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Quản trị viên</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794028" y="2356842"/>
            <a:ext cx="6277570"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Hệ thống bên ngoài</a:t>
            </a:r>
            <a:endParaRPr lang="en-US" dirty="0">
              <a:latin typeface="Times New Roman" panose="02020603050405020304" pitchFamily="18" charset="0"/>
              <a:cs typeface="Times New Roman" panose="02020603050405020304" pitchFamily="18" charset="0"/>
            </a:endParaRPr>
          </a:p>
        </p:txBody>
      </p:sp>
      <p:sp>
        <p:nvSpPr>
          <p:cNvPr id="8" name="Shape 6"/>
          <p:cNvSpPr/>
          <p:nvPr/>
        </p:nvSpPr>
        <p:spPr>
          <a:xfrm>
            <a:off x="7393781" y="1238607"/>
            <a:ext cx="6607493" cy="2800350"/>
          </a:xfrm>
          <a:prstGeom prst="roundRect">
            <a:avLst>
              <a:gd name="adj" fmla="val 2359"/>
            </a:avLst>
          </a:prstGeom>
          <a:solidFill>
            <a:srgbClr val="E6DED2">
              <a:alpha val="50000"/>
            </a:srgbClr>
          </a:solidFill>
          <a:ln w="7620">
            <a:solidFill>
              <a:srgbClr val="CCC4B8"/>
            </a:solidFill>
            <a:prstDash val="solid"/>
          </a:ln>
          <a:effectLst>
            <a:outerShdw dist="13970" dir="2700000" algn="bl" rotWithShape="0">
              <a:srgbClr val="CCC4B8">
                <a:alpha val="100000"/>
              </a:srgbClr>
            </a:outerShdw>
          </a:effectLst>
        </p:spPr>
      </p:sp>
      <p:sp>
        <p:nvSpPr>
          <p:cNvPr id="9" name="Text 7"/>
          <p:cNvSpPr/>
          <p:nvPr/>
        </p:nvSpPr>
        <p:spPr>
          <a:xfrm>
            <a:off x="7558683" y="1403509"/>
            <a:ext cx="3074789" cy="245864"/>
          </a:xfrm>
          <a:prstGeom prst="rect">
            <a:avLst/>
          </a:prstGeom>
          <a:noFill/>
          <a:ln/>
        </p:spPr>
        <p:txBody>
          <a:bodyPr wrap="none" lIns="0" tIns="0" rIns="0" bIns="0" rtlCol="0" anchor="t"/>
          <a:lstStyle/>
          <a:p>
            <a:pPr marL="0" indent="0" algn="l">
              <a:lnSpc>
                <a:spcPts val="1900"/>
              </a:lnSpc>
              <a:buNone/>
            </a:pPr>
            <a:r>
              <a:rPr lang="en-US" b="1" dirty="0">
                <a:solidFill>
                  <a:srgbClr val="000000"/>
                </a:solidFill>
                <a:latin typeface="Times New Roman" panose="02020603050405020304" pitchFamily="18" charset="0"/>
                <a:ea typeface="Noto Serif Medium" pitchFamily="34" charset="-122"/>
                <a:cs typeface="Times New Roman" panose="02020603050405020304" pitchFamily="18" charset="0"/>
              </a:rPr>
              <a:t>Danh sách use case (51 use case)</a:t>
            </a:r>
            <a:endParaRPr lang="en-US" b="1" dirty="0">
              <a:latin typeface="Times New Roman" panose="02020603050405020304" pitchFamily="18" charset="0"/>
              <a:cs typeface="Times New Roman" panose="02020603050405020304" pitchFamily="18" charset="0"/>
            </a:endParaRPr>
          </a:p>
        </p:txBody>
      </p:sp>
      <p:sp>
        <p:nvSpPr>
          <p:cNvPr id="10" name="Text 8"/>
          <p:cNvSpPr/>
          <p:nvPr/>
        </p:nvSpPr>
        <p:spPr>
          <a:xfrm>
            <a:off x="7558683" y="1743670"/>
            <a:ext cx="6277689" cy="251579"/>
          </a:xfrm>
          <a:prstGeom prst="rect">
            <a:avLst/>
          </a:prstGeom>
          <a:noFill/>
          <a:ln/>
        </p:spPr>
        <p:txBody>
          <a:bodyPr wrap="none" lIns="0" tIns="0" rIns="0" bIns="0" rtlCol="0" anchor="t"/>
          <a:lstStyle/>
          <a:p>
            <a:pPr marL="0" indent="0" algn="l">
              <a:lnSpc>
                <a:spcPts val="1950"/>
              </a:lnSpc>
              <a:buNone/>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Các use case đại diện cho các chức năng chính của ứng dụng:</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7558683" y="2089547"/>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Đăng nhập/ Đăng ký tài khoản</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7558683" y="2396133"/>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Tạo/ chỉnh sửa/ xóa thời khóa biểu</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7558683" y="2702719"/>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Xem thời khóa biểu (theo ngày, tuần, tháng)</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7558683" y="3009305"/>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Thêm/ sửa/ xóa/ tìm kiếm sự kiện cá nhân</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7558683" y="3315891"/>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Nhận thông báo nhắc nhở</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7558683" y="3622477"/>
            <a:ext cx="6277689"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Đồng bộ hóa dữ liệu </a:t>
            </a:r>
            <a:endParaRPr lang="en-US" dirty="0">
              <a:latin typeface="Times New Roman" panose="02020603050405020304" pitchFamily="18" charset="0"/>
              <a:cs typeface="Times New Roman" panose="02020603050405020304" pitchFamily="18" charset="0"/>
            </a:endParaRPr>
          </a:p>
        </p:txBody>
      </p:sp>
      <p:sp>
        <p:nvSpPr>
          <p:cNvPr id="17" name="Shape 15"/>
          <p:cNvSpPr/>
          <p:nvPr/>
        </p:nvSpPr>
        <p:spPr>
          <a:xfrm>
            <a:off x="629126" y="4196239"/>
            <a:ext cx="6607373" cy="3746922"/>
          </a:xfrm>
          <a:prstGeom prst="roundRect">
            <a:avLst>
              <a:gd name="adj" fmla="val 1833"/>
            </a:avLst>
          </a:prstGeom>
          <a:solidFill>
            <a:srgbClr val="E6DED2">
              <a:alpha val="50000"/>
            </a:srgbClr>
          </a:solidFill>
          <a:ln w="7620">
            <a:solidFill>
              <a:srgbClr val="CCC4B8"/>
            </a:solidFill>
            <a:prstDash val="solid"/>
          </a:ln>
          <a:effectLst>
            <a:outerShdw dist="13970" dir="2700000" algn="bl" rotWithShape="0">
              <a:srgbClr val="CCC4B8">
                <a:alpha val="100000"/>
              </a:srgbClr>
            </a:outerShdw>
          </a:effectLst>
        </p:spPr>
      </p:sp>
      <p:sp>
        <p:nvSpPr>
          <p:cNvPr id="18" name="Text 16"/>
          <p:cNvSpPr/>
          <p:nvPr/>
        </p:nvSpPr>
        <p:spPr>
          <a:xfrm>
            <a:off x="794028" y="4361140"/>
            <a:ext cx="6277570" cy="491728"/>
          </a:xfrm>
          <a:prstGeom prst="rect">
            <a:avLst/>
          </a:prstGeom>
          <a:noFill/>
          <a:ln/>
        </p:spPr>
        <p:txBody>
          <a:bodyPr wrap="square" lIns="0" tIns="0" rIns="0" bIns="0" rtlCol="0" anchor="t"/>
          <a:lstStyle/>
          <a:p>
            <a:pPr marL="0" indent="0" algn="l">
              <a:lnSpc>
                <a:spcPts val="1900"/>
              </a:lnSpc>
              <a:buNone/>
            </a:pPr>
            <a:r>
              <a:rPr lang="en-US" b="1" dirty="0">
                <a:solidFill>
                  <a:srgbClr val="000000"/>
                </a:solidFill>
                <a:latin typeface="Times New Roman" panose="02020603050405020304" pitchFamily="18" charset="0"/>
                <a:ea typeface="Noto Serif Medium" pitchFamily="34" charset="-122"/>
                <a:cs typeface="Times New Roman" panose="02020603050405020304" pitchFamily="18" charset="0"/>
              </a:rPr>
              <a:t>Đặc tả chi tiết use case tạo sự kiện mới tên use case: Người dùng tạo sự kiện mới</a:t>
            </a:r>
            <a:endParaRPr lang="en-US" b="1" dirty="0">
              <a:latin typeface="Times New Roman" panose="02020603050405020304" pitchFamily="18" charset="0"/>
              <a:cs typeface="Times New Roman" panose="02020603050405020304" pitchFamily="18" charset="0"/>
            </a:endParaRPr>
          </a:p>
        </p:txBody>
      </p:sp>
      <p:sp>
        <p:nvSpPr>
          <p:cNvPr id="19" name="Text 17"/>
          <p:cNvSpPr/>
          <p:nvPr/>
        </p:nvSpPr>
        <p:spPr>
          <a:xfrm>
            <a:off x="794028" y="4947166"/>
            <a:ext cx="6277570" cy="251579"/>
          </a:xfrm>
          <a:prstGeom prst="rect">
            <a:avLst/>
          </a:prstGeom>
          <a:noFill/>
          <a:ln/>
        </p:spPr>
        <p:txBody>
          <a:bodyPr wrap="none" lIns="0" tIns="0" rIns="0" bIns="0" rtlCol="0" anchor="t"/>
          <a:lstStyle/>
          <a:p>
            <a:pPr marL="0" indent="0" algn="l">
              <a:lnSpc>
                <a:spcPts val="1950"/>
              </a:lnSpc>
              <a:buNone/>
            </a:pPr>
            <a:r>
              <a:rPr lang="en-US" b="1" dirty="0">
                <a:solidFill>
                  <a:srgbClr val="000000"/>
                </a:solidFill>
                <a:latin typeface="Times New Roman" panose="02020603050405020304" pitchFamily="18" charset="0"/>
                <a:ea typeface="Noto Serif" pitchFamily="34" charset="-122"/>
                <a:cs typeface="Times New Roman" panose="02020603050405020304" pitchFamily="18" charset="0"/>
              </a:rPr>
              <a:t>Actor chính:</a:t>
            </a: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 Người dùng</a:t>
            </a:r>
            <a:endParaRPr lang="en-US" dirty="0">
              <a:latin typeface="Times New Roman" panose="02020603050405020304" pitchFamily="18" charset="0"/>
              <a:cs typeface="Times New Roman" panose="02020603050405020304" pitchFamily="18" charset="0"/>
            </a:endParaRPr>
          </a:p>
        </p:txBody>
      </p:sp>
      <p:sp>
        <p:nvSpPr>
          <p:cNvPr id="20" name="Text 18"/>
          <p:cNvSpPr/>
          <p:nvPr/>
        </p:nvSpPr>
        <p:spPr>
          <a:xfrm>
            <a:off x="794028" y="5293043"/>
            <a:ext cx="6277570" cy="503158"/>
          </a:xfrm>
          <a:prstGeom prst="rect">
            <a:avLst/>
          </a:prstGeom>
          <a:noFill/>
          <a:ln/>
        </p:spPr>
        <p:txBody>
          <a:bodyPr wrap="square" lIns="0" tIns="0" rIns="0" bIns="0" rtlCol="0" anchor="t"/>
          <a:lstStyle/>
          <a:p>
            <a:pPr marL="0" indent="0" algn="l">
              <a:lnSpc>
                <a:spcPts val="1950"/>
              </a:lnSpc>
              <a:buNone/>
            </a:pPr>
            <a:r>
              <a:rPr lang="en-US" b="1" dirty="0">
                <a:solidFill>
                  <a:srgbClr val="000000"/>
                </a:solidFill>
                <a:latin typeface="Times New Roman" panose="02020603050405020304" pitchFamily="18" charset="0"/>
                <a:ea typeface="Noto Serif" pitchFamily="34" charset="-122"/>
                <a:cs typeface="Times New Roman" panose="02020603050405020304" pitchFamily="18" charset="0"/>
              </a:rPr>
              <a:t>Actor phụ:</a:t>
            </a: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 Google Account, Outlook, Hệ thống xác thực</a:t>
            </a:r>
            <a:r>
              <a:rPr lang="en-US" b="1" dirty="0">
                <a:solidFill>
                  <a:srgbClr val="000000"/>
                </a:solidFill>
                <a:latin typeface="Times New Roman" panose="02020603050405020304" pitchFamily="18" charset="0"/>
                <a:ea typeface="Noto Serif" pitchFamily="34" charset="-122"/>
                <a:cs typeface="Times New Roman" panose="02020603050405020304" pitchFamily="18" charset="0"/>
              </a:rPr>
              <a:t>Mục tiêu:</a:t>
            </a: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 Tạo một sự kiện mới trong thời khóa biểu cá nhân</a:t>
            </a:r>
            <a:endParaRPr lang="en-US" dirty="0">
              <a:latin typeface="Times New Roman" panose="02020603050405020304" pitchFamily="18" charset="0"/>
              <a:cs typeface="Times New Roman" panose="02020603050405020304" pitchFamily="18" charset="0"/>
            </a:endParaRPr>
          </a:p>
        </p:txBody>
      </p:sp>
      <p:sp>
        <p:nvSpPr>
          <p:cNvPr id="21" name="Text 19"/>
          <p:cNvSpPr/>
          <p:nvPr/>
        </p:nvSpPr>
        <p:spPr>
          <a:xfrm>
            <a:off x="794028" y="5890498"/>
            <a:ext cx="6277570" cy="251579"/>
          </a:xfrm>
          <a:prstGeom prst="rect">
            <a:avLst/>
          </a:prstGeom>
          <a:noFill/>
          <a:ln/>
        </p:spPr>
        <p:txBody>
          <a:bodyPr wrap="none" lIns="0" tIns="0" rIns="0" bIns="0" rtlCol="0" anchor="t"/>
          <a:lstStyle/>
          <a:p>
            <a:pPr marL="0" indent="0" algn="l">
              <a:lnSpc>
                <a:spcPts val="1950"/>
              </a:lnSpc>
              <a:buNone/>
            </a:pPr>
            <a:r>
              <a:rPr lang="en-US" b="1" dirty="0">
                <a:solidFill>
                  <a:srgbClr val="000000"/>
                </a:solidFill>
                <a:latin typeface="Times New Roman" panose="02020603050405020304" pitchFamily="18" charset="0"/>
                <a:ea typeface="Noto Serif" pitchFamily="34" charset="-122"/>
                <a:cs typeface="Times New Roman" panose="02020603050405020304" pitchFamily="18" charset="0"/>
              </a:rPr>
              <a:t>Điều kiện tiên quyết:</a:t>
            </a:r>
            <a:endParaRPr lang="en-US" dirty="0">
              <a:latin typeface="Times New Roman" panose="02020603050405020304" pitchFamily="18" charset="0"/>
              <a:cs typeface="Times New Roman" panose="02020603050405020304" pitchFamily="18" charset="0"/>
            </a:endParaRPr>
          </a:p>
        </p:txBody>
      </p:sp>
      <p:sp>
        <p:nvSpPr>
          <p:cNvPr id="22" name="Text 20"/>
          <p:cNvSpPr/>
          <p:nvPr/>
        </p:nvSpPr>
        <p:spPr>
          <a:xfrm>
            <a:off x="794028" y="6236375"/>
            <a:ext cx="6277570"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Người dùng đã đăng nhập hệ thống</a:t>
            </a:r>
            <a:endParaRPr lang="en-US" dirty="0">
              <a:latin typeface="Times New Roman" panose="02020603050405020304" pitchFamily="18" charset="0"/>
              <a:cs typeface="Times New Roman" panose="02020603050405020304" pitchFamily="18" charset="0"/>
            </a:endParaRPr>
          </a:p>
        </p:txBody>
      </p:sp>
      <p:sp>
        <p:nvSpPr>
          <p:cNvPr id="23" name="Text 21"/>
          <p:cNvSpPr/>
          <p:nvPr/>
        </p:nvSpPr>
        <p:spPr>
          <a:xfrm>
            <a:off x="794028" y="6542961"/>
            <a:ext cx="6277570" cy="251579"/>
          </a:xfrm>
          <a:prstGeom prst="rect">
            <a:avLst/>
          </a:prstGeom>
          <a:noFill/>
          <a:ln/>
        </p:spPr>
        <p:txBody>
          <a:bodyPr wrap="none" lIns="0" tIns="0" rIns="0" bIns="0" rtlCol="0" anchor="t"/>
          <a:lstStyle/>
          <a:p>
            <a:pPr marL="342900" indent="-342900" algn="l">
              <a:lnSpc>
                <a:spcPts val="1950"/>
              </a:lnSpc>
              <a:buSzPct val="100000"/>
              <a:buChar char="•"/>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Đã truy cập giao diện thời khóa biểu.</a:t>
            </a:r>
            <a:endParaRPr lang="en-US" dirty="0">
              <a:latin typeface="Times New Roman" panose="02020603050405020304" pitchFamily="18" charset="0"/>
              <a:cs typeface="Times New Roman" panose="02020603050405020304" pitchFamily="18" charset="0"/>
            </a:endParaRPr>
          </a:p>
        </p:txBody>
      </p:sp>
      <p:sp>
        <p:nvSpPr>
          <p:cNvPr id="24" name="Shape 22"/>
          <p:cNvSpPr/>
          <p:nvPr/>
        </p:nvSpPr>
        <p:spPr>
          <a:xfrm>
            <a:off x="7393781" y="4196239"/>
            <a:ext cx="6607493" cy="3746922"/>
          </a:xfrm>
          <a:prstGeom prst="roundRect">
            <a:avLst>
              <a:gd name="adj" fmla="val 1833"/>
            </a:avLst>
          </a:prstGeom>
          <a:solidFill>
            <a:srgbClr val="E6DED2">
              <a:alpha val="50000"/>
            </a:srgbClr>
          </a:solidFill>
          <a:ln w="7620">
            <a:solidFill>
              <a:srgbClr val="CCC4B8"/>
            </a:solidFill>
            <a:prstDash val="solid"/>
          </a:ln>
          <a:effectLst>
            <a:outerShdw dist="13970" dir="2700000" algn="bl" rotWithShape="0">
              <a:srgbClr val="CCC4B8">
                <a:alpha val="100000"/>
              </a:srgbClr>
            </a:outerShdw>
          </a:effectLst>
        </p:spPr>
      </p:sp>
      <p:sp>
        <p:nvSpPr>
          <p:cNvPr id="25" name="Text 23"/>
          <p:cNvSpPr/>
          <p:nvPr/>
        </p:nvSpPr>
        <p:spPr>
          <a:xfrm>
            <a:off x="7558683" y="4361140"/>
            <a:ext cx="2359581" cy="294918"/>
          </a:xfrm>
          <a:prstGeom prst="rect">
            <a:avLst/>
          </a:prstGeom>
          <a:noFill/>
          <a:ln/>
        </p:spPr>
        <p:txBody>
          <a:bodyPr wrap="none" lIns="0" tIns="0" rIns="0" bIns="0" rtlCol="0" anchor="t"/>
          <a:lstStyle/>
          <a:p>
            <a:pPr marL="0" indent="0" algn="l">
              <a:lnSpc>
                <a:spcPts val="2300"/>
              </a:lnSpc>
              <a:buNone/>
            </a:pPr>
            <a:r>
              <a:rPr lang="en-US" b="1" dirty="0">
                <a:solidFill>
                  <a:srgbClr val="000000"/>
                </a:solidFill>
                <a:latin typeface="Times New Roman" panose="02020603050405020304" pitchFamily="18" charset="0"/>
                <a:ea typeface="Noto Serif Medium" pitchFamily="34" charset="-122"/>
                <a:cs typeface="Times New Roman" panose="02020603050405020304" pitchFamily="18" charset="0"/>
              </a:rPr>
              <a:t>Luồng cơ bản:</a:t>
            </a:r>
            <a:endParaRPr lang="en-US" dirty="0">
              <a:latin typeface="Times New Roman" panose="02020603050405020304" pitchFamily="18" charset="0"/>
              <a:cs typeface="Times New Roman" panose="02020603050405020304" pitchFamily="18" charset="0"/>
            </a:endParaRPr>
          </a:p>
        </p:txBody>
      </p:sp>
      <p:sp>
        <p:nvSpPr>
          <p:cNvPr id="26" name="Text 24"/>
          <p:cNvSpPr/>
          <p:nvPr/>
        </p:nvSpPr>
        <p:spPr>
          <a:xfrm>
            <a:off x="7558683" y="4750356"/>
            <a:ext cx="6277689" cy="251579"/>
          </a:xfrm>
          <a:prstGeom prst="rect">
            <a:avLst/>
          </a:prstGeom>
          <a:noFill/>
          <a:ln/>
        </p:spPr>
        <p:txBody>
          <a:bodyPr wrap="none" lIns="0" tIns="0" rIns="0" bIns="0" rtlCol="0" anchor="t"/>
          <a:lstStyle/>
          <a:p>
            <a:pPr marL="342900" indent="-342900" algn="l">
              <a:lnSpc>
                <a:spcPts val="1950"/>
              </a:lnSpc>
              <a:buSzPct val="100000"/>
              <a:buFont typeface="+mj-lt"/>
              <a:buAutoNum type="arabicPeriod"/>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Người dùng chọn “Tạo sự kiện mới”</a:t>
            </a:r>
            <a:endParaRPr lang="en-US" dirty="0">
              <a:latin typeface="Times New Roman" panose="02020603050405020304" pitchFamily="18" charset="0"/>
              <a:cs typeface="Times New Roman" panose="02020603050405020304" pitchFamily="18" charset="0"/>
            </a:endParaRPr>
          </a:p>
        </p:txBody>
      </p:sp>
      <p:sp>
        <p:nvSpPr>
          <p:cNvPr id="27" name="Text 25"/>
          <p:cNvSpPr/>
          <p:nvPr/>
        </p:nvSpPr>
        <p:spPr>
          <a:xfrm>
            <a:off x="7558683" y="5056942"/>
            <a:ext cx="6277689" cy="1006316"/>
          </a:xfrm>
          <a:prstGeom prst="rect">
            <a:avLst/>
          </a:prstGeom>
          <a:noFill/>
          <a:ln/>
        </p:spPr>
        <p:txBody>
          <a:bodyPr wrap="square" lIns="0" tIns="0" rIns="0" bIns="0" rtlCol="0" anchor="t"/>
          <a:lstStyle/>
          <a:p>
            <a:pPr marL="342900" indent="-342900" algn="l">
              <a:lnSpc>
                <a:spcPts val="1950"/>
              </a:lnSpc>
              <a:buSzPct val="100000"/>
              <a:buFont typeface="+mj-lt"/>
              <a:buAutoNum type="arabicPeriod" startAt="2"/>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Hệ thống hiển thị form nhập: • Tiêu đề, thời gian, địa điểm, mô tả • Tùy chọn lặp lại (tuần/tháng) • Nhắc nhở (trước 5 phút hoặc do người dùng cài)</a:t>
            </a:r>
            <a:endParaRPr lang="en-US" dirty="0">
              <a:latin typeface="Times New Roman" panose="02020603050405020304" pitchFamily="18" charset="0"/>
              <a:cs typeface="Times New Roman" panose="02020603050405020304" pitchFamily="18" charset="0"/>
            </a:endParaRPr>
          </a:p>
        </p:txBody>
      </p:sp>
      <p:sp>
        <p:nvSpPr>
          <p:cNvPr id="28" name="Text 26"/>
          <p:cNvSpPr/>
          <p:nvPr/>
        </p:nvSpPr>
        <p:spPr>
          <a:xfrm>
            <a:off x="7558683" y="6118265"/>
            <a:ext cx="6277689" cy="25157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3"/>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Người dùng chọn “Lưu” hoặc “Lưu và đồng bộ”</a:t>
            </a:r>
            <a:endParaRPr lang="en-US" dirty="0">
              <a:latin typeface="Times New Roman" panose="02020603050405020304" pitchFamily="18" charset="0"/>
              <a:cs typeface="Times New Roman" panose="02020603050405020304" pitchFamily="18" charset="0"/>
            </a:endParaRPr>
          </a:p>
        </p:txBody>
      </p:sp>
      <p:sp>
        <p:nvSpPr>
          <p:cNvPr id="29" name="Text 27"/>
          <p:cNvSpPr/>
          <p:nvPr/>
        </p:nvSpPr>
        <p:spPr>
          <a:xfrm>
            <a:off x="7558683" y="6424851"/>
            <a:ext cx="6277689" cy="25157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4"/>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Hệ thống kiểm tra hợp lệ → tạo sự kiện (1 lần hoặc định kỳ)</a:t>
            </a:r>
            <a:endParaRPr lang="en-US" dirty="0">
              <a:latin typeface="Times New Roman" panose="02020603050405020304" pitchFamily="18" charset="0"/>
              <a:cs typeface="Times New Roman" panose="02020603050405020304" pitchFamily="18" charset="0"/>
            </a:endParaRPr>
          </a:p>
        </p:txBody>
      </p:sp>
      <p:sp>
        <p:nvSpPr>
          <p:cNvPr id="30" name="Text 28"/>
          <p:cNvSpPr/>
          <p:nvPr/>
        </p:nvSpPr>
        <p:spPr>
          <a:xfrm>
            <a:off x="7558683" y="6731437"/>
            <a:ext cx="6277689" cy="25157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5"/>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Nếu có đồng bộ, hệ thống gửi API đến Google/Outlook</a:t>
            </a:r>
            <a:endParaRPr lang="en-US" dirty="0">
              <a:latin typeface="Times New Roman" panose="02020603050405020304" pitchFamily="18" charset="0"/>
              <a:cs typeface="Times New Roman" panose="02020603050405020304" pitchFamily="18" charset="0"/>
            </a:endParaRPr>
          </a:p>
        </p:txBody>
      </p:sp>
      <p:sp>
        <p:nvSpPr>
          <p:cNvPr id="31" name="Text 29"/>
          <p:cNvSpPr/>
          <p:nvPr/>
        </p:nvSpPr>
        <p:spPr>
          <a:xfrm>
            <a:off x="7558683" y="7038022"/>
            <a:ext cx="6277689" cy="251579"/>
          </a:xfrm>
          <a:prstGeom prst="rect">
            <a:avLst/>
          </a:prstGeom>
          <a:noFill/>
          <a:ln/>
        </p:spPr>
        <p:txBody>
          <a:bodyPr wrap="none" lIns="0" tIns="0" rIns="0" bIns="0" rtlCol="0" anchor="t"/>
          <a:lstStyle/>
          <a:p>
            <a:pPr marL="342900" indent="-342900" algn="l">
              <a:lnSpc>
                <a:spcPts val="1950"/>
              </a:lnSpc>
              <a:buSzPct val="100000"/>
              <a:buFont typeface="+mj-lt"/>
              <a:buAutoNum type="arabicPeriod" startAt="6"/>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Hiển thị: "Tạo sự kiện thành công"</a:t>
            </a:r>
            <a:endParaRPr lang="en-US" dirty="0">
              <a:latin typeface="Times New Roman" panose="02020603050405020304" pitchFamily="18" charset="0"/>
              <a:cs typeface="Times New Roman" panose="02020603050405020304" pitchFamily="18" charset="0"/>
            </a:endParaRPr>
          </a:p>
        </p:txBody>
      </p:sp>
      <p:sp>
        <p:nvSpPr>
          <p:cNvPr id="32" name="Text 30"/>
          <p:cNvSpPr/>
          <p:nvPr/>
        </p:nvSpPr>
        <p:spPr>
          <a:xfrm>
            <a:off x="7558683" y="7383899"/>
            <a:ext cx="7369172" cy="416481"/>
          </a:xfrm>
          <a:prstGeom prst="rect">
            <a:avLst/>
          </a:prstGeom>
          <a:noFill/>
          <a:ln/>
        </p:spPr>
        <p:txBody>
          <a:bodyPr wrap="none" lIns="0" tIns="0" rIns="0" bIns="0" rtlCol="0" anchor="t"/>
          <a:lstStyle/>
          <a:p>
            <a:pPr marL="0" indent="0" algn="l">
              <a:lnSpc>
                <a:spcPts val="1950"/>
              </a:lnSpc>
              <a:buNone/>
            </a:pP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Luồng thay thế: Người dùng hủy thao tác. Hệ thống quay về </a:t>
            </a:r>
            <a:r>
              <a:rPr lang="en-US">
                <a:solidFill>
                  <a:srgbClr val="000000"/>
                </a:solidFill>
                <a:latin typeface="Times New Roman" panose="02020603050405020304" pitchFamily="18" charset="0"/>
                <a:ea typeface="Noto Serif" pitchFamily="34" charset="-122"/>
                <a:cs typeface="Times New Roman" panose="02020603050405020304" pitchFamily="18" charset="0"/>
              </a:rPr>
              <a:t>màn </a:t>
            </a:r>
            <a:endParaRPr lang="vi-VN">
              <a:solidFill>
                <a:srgbClr val="000000"/>
              </a:solidFill>
              <a:latin typeface="Times New Roman" panose="02020603050405020304" pitchFamily="18" charset="0"/>
              <a:ea typeface="Noto Serif" pitchFamily="34" charset="-122"/>
              <a:cs typeface="Times New Roman" panose="02020603050405020304" pitchFamily="18" charset="0"/>
            </a:endParaRPr>
          </a:p>
          <a:p>
            <a:pPr marL="0" indent="0" algn="l">
              <a:lnSpc>
                <a:spcPts val="1950"/>
              </a:lnSpc>
              <a:buNone/>
            </a:pPr>
            <a:r>
              <a:rPr lang="en-US">
                <a:solidFill>
                  <a:srgbClr val="000000"/>
                </a:solidFill>
                <a:latin typeface="Times New Roman" panose="02020603050405020304" pitchFamily="18" charset="0"/>
                <a:ea typeface="Noto Serif" pitchFamily="34" charset="-122"/>
                <a:cs typeface="Times New Roman" panose="02020603050405020304" pitchFamily="18" charset="0"/>
              </a:rPr>
              <a:t>hình </a:t>
            </a:r>
            <a:r>
              <a:rPr lang="en-US" dirty="0">
                <a:solidFill>
                  <a:srgbClr val="000000"/>
                </a:solidFill>
                <a:latin typeface="Times New Roman" panose="02020603050405020304" pitchFamily="18" charset="0"/>
                <a:ea typeface="Noto Serif" pitchFamily="34" charset="-122"/>
                <a:cs typeface="Times New Roman" panose="02020603050405020304" pitchFamily="18" charset="0"/>
              </a:rPr>
              <a:t>trước.</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348192" y="428163"/>
            <a:ext cx="8274603" cy="470297"/>
          </a:xfrm>
          <a:prstGeom prst="rect">
            <a:avLst/>
          </a:prstGeom>
          <a:noFill/>
          <a:ln/>
        </p:spPr>
        <p:txBody>
          <a:bodyPr wrap="none" lIns="0" tIns="0" rIns="0" bIns="0" rtlCol="0" anchor="t"/>
          <a:lstStyle/>
          <a:p>
            <a:pPr marL="0" indent="0" algn="ctr">
              <a:lnSpc>
                <a:spcPts val="370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3: Các Yêu Cầu Chức Năng </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601861" y="1110020"/>
            <a:ext cx="2638544" cy="282178"/>
          </a:xfrm>
          <a:prstGeom prst="rect">
            <a:avLst/>
          </a:prstGeom>
          <a:noFill/>
          <a:ln/>
        </p:spPr>
        <p:txBody>
          <a:bodyPr wrap="none" lIns="0" tIns="0" rIns="0" bIns="0" rtlCol="0" anchor="t"/>
          <a:lstStyle/>
          <a:p>
            <a:pPr marL="0" indent="0" algn="l">
              <a:lnSpc>
                <a:spcPts val="2200"/>
              </a:lnSpc>
              <a:buNone/>
            </a:pPr>
            <a:r>
              <a:rPr lang="en-US" sz="2000" b="1" dirty="0">
                <a:solidFill>
                  <a:srgbClr val="3A3A3A"/>
                </a:solidFill>
                <a:latin typeface="Times New Roman" panose="02020603050405020304" pitchFamily="18" charset="0"/>
                <a:ea typeface="Noto Serif Medium" pitchFamily="34" charset="-122"/>
                <a:cs typeface="Times New Roman" panose="02020603050405020304" pitchFamily="18" charset="0"/>
              </a:rPr>
              <a:t>3.1 Biểu đồ lớp thực thể </a:t>
            </a:r>
            <a:endParaRPr lang="en-US" sz="2000" b="1"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2509242" y="1617821"/>
            <a:ext cx="9611916" cy="5787747"/>
          </a:xfrm>
          <a:prstGeom prst="rect">
            <a:avLst/>
          </a:prstGeom>
        </p:spPr>
      </p:pic>
      <p:sp>
        <p:nvSpPr>
          <p:cNvPr id="5" name="Text 2"/>
          <p:cNvSpPr/>
          <p:nvPr/>
        </p:nvSpPr>
        <p:spPr>
          <a:xfrm>
            <a:off x="601861" y="7574756"/>
            <a:ext cx="13426678" cy="240744"/>
          </a:xfrm>
          <a:prstGeom prst="rect">
            <a:avLst/>
          </a:prstGeom>
          <a:noFill/>
          <a:ln/>
        </p:spPr>
        <p:txBody>
          <a:bodyPr wrap="none" lIns="0" tIns="0" rIns="0" bIns="0" rtlCol="0" anchor="t"/>
          <a:lstStyle/>
          <a:p>
            <a:pPr marL="0" indent="0" algn="l">
              <a:lnSpc>
                <a:spcPts val="1850"/>
              </a:lnSpc>
              <a:buNone/>
            </a:pPr>
            <a:endParaRPr lang="en-US" sz="1150" dirty="0"/>
          </a:p>
        </p:txBody>
      </p:sp>
      <p:sp>
        <p:nvSpPr>
          <p:cNvPr id="6" name="Rectangle 5">
            <a:extLst>
              <a:ext uri="{FF2B5EF4-FFF2-40B4-BE49-F238E27FC236}">
                <a16:creationId xmlns:a16="http://schemas.microsoft.com/office/drawing/2014/main" id="{492A9D0D-13D7-13D4-941F-0E71690FD6E3}"/>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271361" y="529114"/>
            <a:ext cx="8087677" cy="601266"/>
          </a:xfrm>
          <a:prstGeom prst="rect">
            <a:avLst/>
          </a:prstGeom>
          <a:noFill/>
          <a:ln/>
        </p:spPr>
        <p:txBody>
          <a:bodyPr wrap="none" lIns="0" tIns="0" rIns="0" bIns="0" rtlCol="0" anchor="t"/>
          <a:lstStyle/>
          <a:p>
            <a:pPr marL="0" indent="0" algn="ctr">
              <a:lnSpc>
                <a:spcPts val="470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3: Các Yêu Cầu Chức Năng </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769620" y="1418987"/>
            <a:ext cx="4793337" cy="360759"/>
          </a:xfrm>
          <a:prstGeom prst="rect">
            <a:avLst/>
          </a:prstGeom>
          <a:noFill/>
          <a:ln/>
        </p:spPr>
        <p:txBody>
          <a:bodyPr wrap="none" lIns="0" tIns="0" rIns="0" bIns="0" rtlCol="0" anchor="t"/>
          <a:lstStyle/>
          <a:p>
            <a:pPr marL="0" indent="0" algn="l">
              <a:lnSpc>
                <a:spcPts val="2800"/>
              </a:lnSpc>
              <a:buNone/>
            </a:pPr>
            <a:r>
              <a:rPr lang="en-US" sz="2000" b="1" dirty="0">
                <a:solidFill>
                  <a:srgbClr val="3A3A3A"/>
                </a:solidFill>
                <a:latin typeface="Times New Roman" panose="02020603050405020304" pitchFamily="18" charset="0"/>
                <a:ea typeface="Noto Serif Medium" pitchFamily="34" charset="-122"/>
                <a:cs typeface="Times New Roman" panose="02020603050405020304" pitchFamily="18" charset="0"/>
              </a:rPr>
              <a:t>3.2 Biểu đồ hoạt động của use case</a:t>
            </a:r>
            <a:endParaRPr lang="en-US" sz="2000" b="1"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652855" y="1918738"/>
            <a:ext cx="6083974" cy="5138707"/>
          </a:xfrm>
          <a:prstGeom prst="rect">
            <a:avLst/>
          </a:prstGeom>
        </p:spPr>
      </p:pic>
      <p:pic>
        <p:nvPicPr>
          <p:cNvPr id="7" name="Image 1" descr="preencoded.png"/>
          <p:cNvPicPr>
            <a:picLocks noChangeAspect="1"/>
          </p:cNvPicPr>
          <p:nvPr/>
        </p:nvPicPr>
        <p:blipFill>
          <a:blip r:embed="rId4"/>
          <a:stretch>
            <a:fillRect/>
          </a:stretch>
        </p:blipFill>
        <p:spPr>
          <a:xfrm>
            <a:off x="6853594" y="1918738"/>
            <a:ext cx="7188272" cy="5065651"/>
          </a:xfrm>
          <a:prstGeom prst="rect">
            <a:avLst/>
          </a:prstGeom>
        </p:spPr>
      </p:pic>
      <p:sp>
        <p:nvSpPr>
          <p:cNvPr id="8" name="Rectangle 7">
            <a:extLst>
              <a:ext uri="{FF2B5EF4-FFF2-40B4-BE49-F238E27FC236}">
                <a16:creationId xmlns:a16="http://schemas.microsoft.com/office/drawing/2014/main" id="{BBD7CC3F-AC9A-37D3-10D2-79D94EB487D1}"/>
              </a:ext>
            </a:extLst>
          </p:cNvPr>
          <p:cNvSpPr/>
          <p:nvPr/>
        </p:nvSpPr>
        <p:spPr>
          <a:xfrm>
            <a:off x="12779566" y="7656723"/>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Text 2"/>
          <p:cNvSpPr/>
          <p:nvPr/>
        </p:nvSpPr>
        <p:spPr>
          <a:xfrm>
            <a:off x="1013664" y="7196437"/>
            <a:ext cx="5362355" cy="721519"/>
          </a:xfrm>
          <a:prstGeom prst="rect">
            <a:avLst/>
          </a:prstGeom>
          <a:noFill/>
          <a:ln/>
        </p:spPr>
        <p:txBody>
          <a:bodyPr wrap="square" lIns="0" tIns="0" rIns="0" bIns="0" rtlCol="0" anchor="t"/>
          <a:lstStyle/>
          <a:p>
            <a:pPr marL="0" indent="0" algn="ctr">
              <a:lnSpc>
                <a:spcPts val="2800"/>
              </a:lnSpc>
              <a:buNone/>
            </a:pPr>
            <a:r>
              <a:rPr lang="en-US" sz="2000" dirty="0">
                <a:solidFill>
                  <a:srgbClr val="3A3A3A"/>
                </a:solidFill>
                <a:latin typeface="Times  New Roman"/>
                <a:ea typeface="Noto Serif Medium" pitchFamily="34" charset="-122"/>
                <a:cs typeface="Noto Serif Medium" pitchFamily="34" charset="-120"/>
              </a:rPr>
              <a:t>Biểu đồ hoạt động của use case Đăng ký/đăng nhập bằng Facebook</a:t>
            </a:r>
            <a:endParaRPr lang="en-US" sz="2000" dirty="0">
              <a:latin typeface="Times  New Roman"/>
            </a:endParaRPr>
          </a:p>
        </p:txBody>
      </p:sp>
      <p:sp>
        <p:nvSpPr>
          <p:cNvPr id="10" name="Text 3"/>
          <p:cNvSpPr/>
          <p:nvPr/>
        </p:nvSpPr>
        <p:spPr>
          <a:xfrm>
            <a:off x="7394075" y="7196436"/>
            <a:ext cx="6310908" cy="721519"/>
          </a:xfrm>
          <a:prstGeom prst="rect">
            <a:avLst/>
          </a:prstGeom>
          <a:noFill/>
          <a:ln/>
        </p:spPr>
        <p:txBody>
          <a:bodyPr wrap="square" lIns="0" tIns="0" rIns="0" bIns="0" rtlCol="0" anchor="t"/>
          <a:lstStyle/>
          <a:p>
            <a:pPr marL="0" indent="0" algn="ctr">
              <a:lnSpc>
                <a:spcPts val="2800"/>
              </a:lnSpc>
              <a:buNone/>
            </a:pPr>
            <a:r>
              <a:rPr lang="en-US" sz="2000" dirty="0">
                <a:solidFill>
                  <a:srgbClr val="3A3A3A"/>
                </a:solidFill>
                <a:latin typeface="Times  New Roman"/>
                <a:ea typeface="Noto Serif Medium" pitchFamily="34" charset="-122"/>
                <a:cs typeface="Noto Serif Medium" pitchFamily="34" charset="-120"/>
              </a:rPr>
              <a:t>Biểu đồ hoạt động của use case Tạo sự kiện mới</a:t>
            </a:r>
            <a:endParaRPr lang="en-US" sz="2000" dirty="0">
              <a:latin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143131" y="626626"/>
            <a:ext cx="8344019" cy="620078"/>
          </a:xfrm>
          <a:prstGeom prst="rect">
            <a:avLst/>
          </a:prstGeom>
          <a:noFill/>
          <a:ln/>
        </p:spPr>
        <p:txBody>
          <a:bodyPr wrap="none" lIns="0" tIns="0" rIns="0" bIns="0" rtlCol="0" anchor="t"/>
          <a:lstStyle/>
          <a:p>
            <a:pPr marL="0" indent="0" algn="ctr">
              <a:lnSpc>
                <a:spcPts val="4850"/>
              </a:lnSpc>
              <a:buNone/>
            </a:pPr>
            <a:r>
              <a:rPr lang="en-US" sz="3900" b="1" dirty="0">
                <a:solidFill>
                  <a:srgbClr val="3A3A3A"/>
                </a:solidFill>
                <a:latin typeface="Times  New Roman"/>
                <a:ea typeface="Noto Serif Medium" pitchFamily="34" charset="-122"/>
                <a:cs typeface="Noto Serif Medium" pitchFamily="34" charset="-120"/>
              </a:rPr>
              <a:t>Chương 3: Các Yêu Cầu Chức Năng </a:t>
            </a:r>
            <a:endParaRPr lang="en-US" sz="3900" b="1" dirty="0">
              <a:latin typeface="Times  New Roman"/>
            </a:endParaRPr>
          </a:p>
        </p:txBody>
      </p:sp>
      <p:sp>
        <p:nvSpPr>
          <p:cNvPr id="3" name="Text 1"/>
          <p:cNvSpPr/>
          <p:nvPr/>
        </p:nvSpPr>
        <p:spPr>
          <a:xfrm>
            <a:off x="793790" y="1544360"/>
            <a:ext cx="3074194" cy="372070"/>
          </a:xfrm>
          <a:prstGeom prst="rect">
            <a:avLst/>
          </a:prstGeom>
          <a:noFill/>
          <a:ln/>
        </p:spPr>
        <p:txBody>
          <a:bodyPr wrap="none" lIns="0" tIns="0" rIns="0" bIns="0" rtlCol="0" anchor="t"/>
          <a:lstStyle/>
          <a:p>
            <a:pPr marL="0" indent="0" algn="l">
              <a:lnSpc>
                <a:spcPts val="2900"/>
              </a:lnSpc>
              <a:buNone/>
            </a:pPr>
            <a:r>
              <a:rPr lang="en-US" sz="2000" b="1" dirty="0">
                <a:solidFill>
                  <a:srgbClr val="3A3A3A"/>
                </a:solidFill>
                <a:latin typeface="Times   New Roman"/>
                <a:ea typeface="Noto Serif Medium" pitchFamily="34" charset="-122"/>
                <a:cs typeface="Noto Serif Medium" pitchFamily="34" charset="-120"/>
              </a:rPr>
              <a:t>3.3 Biểu đồ Swimlane</a:t>
            </a:r>
            <a:endParaRPr lang="en-US" sz="2000" b="1" dirty="0">
              <a:latin typeface="Times   New Roman"/>
            </a:endParaRPr>
          </a:p>
        </p:txBody>
      </p:sp>
      <p:pic>
        <p:nvPicPr>
          <p:cNvPr id="4" name="Image 0" descr="preencoded.png"/>
          <p:cNvPicPr>
            <a:picLocks noChangeAspect="1"/>
          </p:cNvPicPr>
          <p:nvPr/>
        </p:nvPicPr>
        <p:blipFill>
          <a:blip r:embed="rId3"/>
          <a:stretch>
            <a:fillRect/>
          </a:stretch>
        </p:blipFill>
        <p:spPr>
          <a:xfrm>
            <a:off x="786289" y="2614673"/>
            <a:ext cx="6061808" cy="3724151"/>
          </a:xfrm>
          <a:prstGeom prst="rect">
            <a:avLst/>
          </a:prstGeom>
        </p:spPr>
      </p:pic>
      <p:sp>
        <p:nvSpPr>
          <p:cNvPr id="5" name="Text 2"/>
          <p:cNvSpPr/>
          <p:nvPr/>
        </p:nvSpPr>
        <p:spPr>
          <a:xfrm>
            <a:off x="2241947" y="6268283"/>
            <a:ext cx="2977039" cy="372070"/>
          </a:xfrm>
          <a:prstGeom prst="rect">
            <a:avLst/>
          </a:prstGeom>
          <a:noFill/>
          <a:ln/>
        </p:spPr>
        <p:txBody>
          <a:bodyPr wrap="none" lIns="0" tIns="0" rIns="0" bIns="0" rtlCol="0" anchor="t"/>
          <a:lstStyle/>
          <a:p>
            <a:pPr marL="0" indent="0" algn="ctr">
              <a:lnSpc>
                <a:spcPts val="2900"/>
              </a:lnSpc>
              <a:buNone/>
            </a:pPr>
            <a:r>
              <a:rPr lang="en-US" sz="2300" dirty="0">
                <a:solidFill>
                  <a:srgbClr val="3A3A3A"/>
                </a:solidFill>
                <a:latin typeface="Noto Serif Medium" pitchFamily="34" charset="0"/>
                <a:ea typeface="Noto Serif Medium" pitchFamily="34" charset="-122"/>
                <a:cs typeface="Noto Serif Medium" pitchFamily="34" charset="-120"/>
              </a:rPr>
              <a:t> </a:t>
            </a:r>
            <a:endParaRPr lang="en-US" sz="2300" dirty="0"/>
          </a:p>
        </p:txBody>
      </p:sp>
      <p:sp>
        <p:nvSpPr>
          <p:cNvPr id="6" name="Text 3"/>
          <p:cNvSpPr/>
          <p:nvPr/>
        </p:nvSpPr>
        <p:spPr>
          <a:xfrm>
            <a:off x="2241947" y="6838712"/>
            <a:ext cx="2977039" cy="372070"/>
          </a:xfrm>
          <a:prstGeom prst="rect">
            <a:avLst/>
          </a:prstGeom>
          <a:noFill/>
          <a:ln/>
        </p:spPr>
        <p:txBody>
          <a:bodyPr wrap="none" lIns="0" tIns="0" rIns="0" bIns="0" rtlCol="0" anchor="t"/>
          <a:lstStyle/>
          <a:p>
            <a:pPr marL="0" indent="0" algn="ctr">
              <a:lnSpc>
                <a:spcPts val="2900"/>
              </a:lnSpc>
              <a:buNone/>
            </a:pPr>
            <a:r>
              <a:rPr lang="en-US" sz="2000" dirty="0">
                <a:solidFill>
                  <a:srgbClr val="3A3A3A"/>
                </a:solidFill>
                <a:latin typeface="Times   New Roman"/>
                <a:ea typeface="Noto Serif Medium" pitchFamily="34" charset="-122"/>
                <a:cs typeface="Noto Serif Medium" pitchFamily="34" charset="-120"/>
              </a:rPr>
              <a:t>Báo cáo thống kê</a:t>
            </a:r>
            <a:endParaRPr lang="en-US" sz="2000" dirty="0">
              <a:latin typeface="Times   New Roman"/>
            </a:endParaRPr>
          </a:p>
        </p:txBody>
      </p:sp>
      <p:pic>
        <p:nvPicPr>
          <p:cNvPr id="7" name="Image 1" descr="preencoded.png"/>
          <p:cNvPicPr>
            <a:picLocks noChangeAspect="1"/>
          </p:cNvPicPr>
          <p:nvPr/>
        </p:nvPicPr>
        <p:blipFill>
          <a:blip r:embed="rId4"/>
          <a:stretch>
            <a:fillRect/>
          </a:stretch>
        </p:blipFill>
        <p:spPr>
          <a:xfrm>
            <a:off x="7029211" y="2114788"/>
            <a:ext cx="7223476" cy="4723923"/>
          </a:xfrm>
          <a:prstGeom prst="rect">
            <a:avLst/>
          </a:prstGeom>
        </p:spPr>
      </p:pic>
      <p:sp>
        <p:nvSpPr>
          <p:cNvPr id="8" name="Text 4"/>
          <p:cNvSpPr/>
          <p:nvPr/>
        </p:nvSpPr>
        <p:spPr>
          <a:xfrm>
            <a:off x="8765381" y="7032427"/>
            <a:ext cx="3472339" cy="372070"/>
          </a:xfrm>
          <a:prstGeom prst="rect">
            <a:avLst/>
          </a:prstGeom>
          <a:noFill/>
          <a:ln/>
        </p:spPr>
        <p:txBody>
          <a:bodyPr wrap="none" lIns="0" tIns="0" rIns="0" bIns="0" rtlCol="0" anchor="t"/>
          <a:lstStyle/>
          <a:p>
            <a:pPr marL="0" indent="0" algn="ctr">
              <a:lnSpc>
                <a:spcPts val="2900"/>
              </a:lnSpc>
              <a:buNone/>
            </a:pPr>
            <a:r>
              <a:rPr lang="en-US" sz="2000" dirty="0">
                <a:solidFill>
                  <a:srgbClr val="3A3A3A"/>
                </a:solidFill>
                <a:latin typeface="Times   New Roman"/>
                <a:ea typeface="Noto Serif Medium" pitchFamily="34" charset="-122"/>
                <a:cs typeface="Noto Serif Medium" pitchFamily="34" charset="-120"/>
              </a:rPr>
              <a:t>Xử lý xung đột thời gian</a:t>
            </a:r>
            <a:endParaRPr lang="en-US" sz="2000" dirty="0">
              <a:latin typeface="Times   New Roman"/>
            </a:endParaRPr>
          </a:p>
        </p:txBody>
      </p:sp>
      <p:sp>
        <p:nvSpPr>
          <p:cNvPr id="9" name="Rectangle 8">
            <a:extLst>
              <a:ext uri="{FF2B5EF4-FFF2-40B4-BE49-F238E27FC236}">
                <a16:creationId xmlns:a16="http://schemas.microsoft.com/office/drawing/2014/main" id="{0D8768CD-39EB-769D-6058-5FEC1ABBDD8E}"/>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934063" y="442317"/>
            <a:ext cx="6762155" cy="502563"/>
          </a:xfrm>
          <a:prstGeom prst="rect">
            <a:avLst/>
          </a:prstGeom>
          <a:noFill/>
          <a:ln/>
        </p:spPr>
        <p:txBody>
          <a:bodyPr wrap="none" lIns="0" tIns="0" rIns="0" bIns="0" rtlCol="0" anchor="t"/>
          <a:lstStyle/>
          <a:p>
            <a:pPr marL="0" indent="0" algn="ctr">
              <a:lnSpc>
                <a:spcPts val="395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3: Các Yêu Cầu Chức Năng </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643295" y="1186101"/>
            <a:ext cx="2640925" cy="301466"/>
          </a:xfrm>
          <a:prstGeom prst="rect">
            <a:avLst/>
          </a:prstGeom>
          <a:noFill/>
          <a:ln/>
        </p:spPr>
        <p:txBody>
          <a:bodyPr wrap="none" lIns="0" tIns="0" rIns="0" bIns="0" rtlCol="0" anchor="t"/>
          <a:lstStyle/>
          <a:p>
            <a:pPr marL="0" indent="0" algn="l">
              <a:lnSpc>
                <a:spcPts val="2350"/>
              </a:lnSpc>
              <a:buNone/>
            </a:pPr>
            <a:r>
              <a:rPr lang="en-US" sz="2000" b="1" dirty="0">
                <a:solidFill>
                  <a:srgbClr val="3A3A3A"/>
                </a:solidFill>
                <a:latin typeface="Times New Roman" panose="02020603050405020304" pitchFamily="18" charset="0"/>
                <a:ea typeface="Noto Serif Medium" pitchFamily="34" charset="-122"/>
                <a:cs typeface="Times New Roman" panose="02020603050405020304" pitchFamily="18" charset="0"/>
              </a:rPr>
              <a:t>3.4 Yêu Cầu Hệ Thống  </a:t>
            </a:r>
            <a:endParaRPr lang="en-US" sz="2000" b="1" dirty="0">
              <a:latin typeface="Times New Roman" panose="02020603050405020304" pitchFamily="18" charset="0"/>
              <a:cs typeface="Times New Roman" panose="02020603050405020304" pitchFamily="18" charset="0"/>
            </a:endParaRPr>
          </a:p>
        </p:txBody>
      </p:sp>
      <p:sp>
        <p:nvSpPr>
          <p:cNvPr id="4" name="Text 2"/>
          <p:cNvSpPr/>
          <p:nvPr/>
        </p:nvSpPr>
        <p:spPr>
          <a:xfrm>
            <a:off x="643295" y="1889522"/>
            <a:ext cx="4815483" cy="251341"/>
          </a:xfrm>
          <a:prstGeom prst="rect">
            <a:avLst/>
          </a:prstGeom>
          <a:noFill/>
          <a:ln/>
        </p:spPr>
        <p:txBody>
          <a:bodyPr wrap="none" lIns="0" tIns="0" rIns="0" bIns="0" rtlCol="0" anchor="t"/>
          <a:lstStyle/>
          <a:p>
            <a:pPr marL="0" indent="0" algn="l">
              <a:lnSpc>
                <a:spcPts val="1950"/>
              </a:lnSpc>
              <a:buNone/>
            </a:pPr>
            <a:r>
              <a:rPr lang="en-US" sz="2000" dirty="0">
                <a:solidFill>
                  <a:srgbClr val="4C4C4C"/>
                </a:solidFill>
                <a:latin typeface="Times New Roman" panose="02020603050405020304" pitchFamily="18" charset="0"/>
                <a:ea typeface="Noto Serif Medium" pitchFamily="34" charset="-122"/>
                <a:cs typeface="Times New Roman" panose="02020603050405020304" pitchFamily="18" charset="0"/>
              </a:rPr>
              <a:t>Luồng màn hình ứng dụng theo actor người dùng</a:t>
            </a:r>
            <a:endParaRPr lang="en-US" sz="200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2030135" y="2321719"/>
            <a:ext cx="10570131" cy="5466874"/>
          </a:xfrm>
          <a:prstGeom prst="rect">
            <a:avLst/>
          </a:prstGeom>
        </p:spPr>
      </p:pic>
      <p:sp>
        <p:nvSpPr>
          <p:cNvPr id="6" name="Rectangle 5">
            <a:extLst>
              <a:ext uri="{FF2B5EF4-FFF2-40B4-BE49-F238E27FC236}">
                <a16:creationId xmlns:a16="http://schemas.microsoft.com/office/drawing/2014/main" id="{6D885C9E-2F50-F2C4-21BA-4D4650F41F48}"/>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346615" y="388382"/>
            <a:ext cx="5937171" cy="441365"/>
          </a:xfrm>
          <a:prstGeom prst="rect">
            <a:avLst/>
          </a:prstGeom>
          <a:noFill/>
          <a:ln/>
        </p:spPr>
        <p:txBody>
          <a:bodyPr wrap="none" lIns="0" tIns="0" rIns="0" bIns="0" rtlCol="0" anchor="t"/>
          <a:lstStyle/>
          <a:p>
            <a:pPr marL="0" indent="0" algn="ctr">
              <a:lnSpc>
                <a:spcPts val="345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3: Các Yêu Cầu Chức Năng </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564952" y="1041559"/>
            <a:ext cx="2287667" cy="264914"/>
          </a:xfrm>
          <a:prstGeom prst="rect">
            <a:avLst/>
          </a:prstGeom>
          <a:noFill/>
          <a:ln/>
        </p:spPr>
        <p:txBody>
          <a:bodyPr wrap="none" lIns="0" tIns="0" rIns="0" bIns="0" rtlCol="0" anchor="t"/>
          <a:lstStyle/>
          <a:p>
            <a:pPr marL="0" indent="0" algn="l">
              <a:lnSpc>
                <a:spcPts val="2050"/>
              </a:lnSpc>
              <a:buNone/>
            </a:pPr>
            <a:r>
              <a:rPr lang="en-US" sz="2000" b="1" dirty="0">
                <a:solidFill>
                  <a:srgbClr val="3A3A3A"/>
                </a:solidFill>
                <a:latin typeface="Times New Roman" panose="02020603050405020304" pitchFamily="18" charset="0"/>
                <a:ea typeface="Noto Serif Medium" pitchFamily="34" charset="-122"/>
                <a:cs typeface="Times New Roman" panose="02020603050405020304" pitchFamily="18" charset="0"/>
              </a:rPr>
              <a:t>3.5 Thiết kế Prototype </a:t>
            </a:r>
            <a:endParaRPr lang="en-US" sz="2000" b="1"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1002268" y="1677114"/>
            <a:ext cx="2242066" cy="4883468"/>
          </a:xfrm>
          <a:prstGeom prst="rect">
            <a:avLst/>
          </a:prstGeom>
        </p:spPr>
      </p:pic>
      <p:sp>
        <p:nvSpPr>
          <p:cNvPr id="5" name="Text 2"/>
          <p:cNvSpPr/>
          <p:nvPr/>
        </p:nvSpPr>
        <p:spPr>
          <a:xfrm>
            <a:off x="564952" y="6832342"/>
            <a:ext cx="3116699" cy="225862"/>
          </a:xfrm>
          <a:prstGeom prst="rect">
            <a:avLst/>
          </a:prstGeom>
          <a:noFill/>
          <a:ln/>
        </p:spPr>
        <p:txBody>
          <a:bodyPr wrap="none" lIns="0" tIns="0" rIns="0" bIns="0" rtlCol="0" anchor="t"/>
          <a:lstStyle/>
          <a:p>
            <a:pPr marL="0" indent="0" algn="ctr">
              <a:lnSpc>
                <a:spcPts val="1750"/>
              </a:lnSpc>
              <a:buNone/>
            </a:pPr>
            <a:r>
              <a:rPr lang="en-US" sz="2000" dirty="0">
                <a:solidFill>
                  <a:srgbClr val="4C4C4C"/>
                </a:solidFill>
                <a:latin typeface="Times New Roman" panose="02020603050405020304" pitchFamily="18" charset="0"/>
                <a:ea typeface="Noto Serif" pitchFamily="34" charset="-122"/>
                <a:cs typeface="Times New Roman" panose="02020603050405020304" pitchFamily="18" charset="0"/>
              </a:rPr>
              <a:t>Giao diện Đăng nhập</a:t>
            </a:r>
            <a:endParaRPr lang="en-US" sz="20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4466273" y="1677114"/>
            <a:ext cx="2251829" cy="4883468"/>
          </a:xfrm>
          <a:prstGeom prst="rect">
            <a:avLst/>
          </a:prstGeom>
        </p:spPr>
      </p:pic>
      <p:sp>
        <p:nvSpPr>
          <p:cNvPr id="7" name="Text 3"/>
          <p:cNvSpPr/>
          <p:nvPr/>
        </p:nvSpPr>
        <p:spPr>
          <a:xfrm>
            <a:off x="4110955" y="6832342"/>
            <a:ext cx="3116699" cy="225862"/>
          </a:xfrm>
          <a:prstGeom prst="rect">
            <a:avLst/>
          </a:prstGeom>
          <a:noFill/>
          <a:ln/>
        </p:spPr>
        <p:txBody>
          <a:bodyPr wrap="none" lIns="0" tIns="0" rIns="0" bIns="0" rtlCol="0" anchor="t"/>
          <a:lstStyle/>
          <a:p>
            <a:pPr marL="0" indent="0" algn="ctr">
              <a:lnSpc>
                <a:spcPts val="1750"/>
              </a:lnSpc>
              <a:buNone/>
            </a:pPr>
            <a:r>
              <a:rPr lang="en-US" sz="2000" dirty="0">
                <a:solidFill>
                  <a:srgbClr val="4C4C4C"/>
                </a:solidFill>
                <a:latin typeface="Times New Roman" panose="02020603050405020304" pitchFamily="18" charset="0"/>
                <a:ea typeface="Noto Serif" pitchFamily="34" charset="-122"/>
                <a:cs typeface="Times New Roman" panose="02020603050405020304" pitchFamily="18" charset="0"/>
              </a:rPr>
              <a:t>Giao diện Thêm lịch</a:t>
            </a:r>
            <a:endParaRPr lang="en-US" sz="2000" dirty="0">
              <a:latin typeface="Times New Roman" panose="02020603050405020304" pitchFamily="18" charset="0"/>
              <a:cs typeface="Times New Roman" panose="02020603050405020304" pitchFamily="18" charset="0"/>
            </a:endParaRPr>
          </a:p>
        </p:txBody>
      </p:sp>
      <p:pic>
        <p:nvPicPr>
          <p:cNvPr id="8" name="Image 2" descr="preencoded.png"/>
          <p:cNvPicPr>
            <a:picLocks noChangeAspect="1"/>
          </p:cNvPicPr>
          <p:nvPr/>
        </p:nvPicPr>
        <p:blipFill>
          <a:blip r:embed="rId5"/>
          <a:stretch>
            <a:fillRect/>
          </a:stretch>
        </p:blipFill>
        <p:spPr>
          <a:xfrm>
            <a:off x="7813536" y="1677114"/>
            <a:ext cx="2290915" cy="4883468"/>
          </a:xfrm>
          <a:prstGeom prst="rect">
            <a:avLst/>
          </a:prstGeom>
        </p:spPr>
      </p:pic>
      <p:sp>
        <p:nvSpPr>
          <p:cNvPr id="9" name="Text 4"/>
          <p:cNvSpPr/>
          <p:nvPr/>
        </p:nvSpPr>
        <p:spPr>
          <a:xfrm>
            <a:off x="7502723" y="6832342"/>
            <a:ext cx="3116699" cy="225862"/>
          </a:xfrm>
          <a:prstGeom prst="rect">
            <a:avLst/>
          </a:prstGeom>
          <a:noFill/>
          <a:ln/>
        </p:spPr>
        <p:txBody>
          <a:bodyPr wrap="none" lIns="0" tIns="0" rIns="0" bIns="0" rtlCol="0" anchor="t"/>
          <a:lstStyle/>
          <a:p>
            <a:pPr marL="0" indent="0" algn="ctr">
              <a:lnSpc>
                <a:spcPts val="1750"/>
              </a:lnSpc>
              <a:buNone/>
            </a:pPr>
            <a:r>
              <a:rPr lang="en-US" sz="2000" dirty="0">
                <a:solidFill>
                  <a:srgbClr val="4C4C4C"/>
                </a:solidFill>
                <a:latin typeface="Times New Roman" panose="02020603050405020304" pitchFamily="18" charset="0"/>
                <a:ea typeface="Noto Serif" pitchFamily="34" charset="-122"/>
                <a:cs typeface="Times New Roman" panose="02020603050405020304" pitchFamily="18" charset="0"/>
              </a:rPr>
              <a:t>Giao diện Báo cáo</a:t>
            </a:r>
            <a:endParaRPr lang="en-US" sz="20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11314806" y="1677113"/>
            <a:ext cx="2210575" cy="4883467"/>
          </a:xfrm>
          <a:prstGeom prst="rect">
            <a:avLst/>
          </a:prstGeom>
        </p:spPr>
      </p:pic>
      <p:sp>
        <p:nvSpPr>
          <p:cNvPr id="11" name="Text 5"/>
          <p:cNvSpPr/>
          <p:nvPr/>
        </p:nvSpPr>
        <p:spPr>
          <a:xfrm>
            <a:off x="10971609" y="6869363"/>
            <a:ext cx="3116699" cy="225862"/>
          </a:xfrm>
          <a:prstGeom prst="rect">
            <a:avLst/>
          </a:prstGeom>
          <a:noFill/>
          <a:ln/>
        </p:spPr>
        <p:txBody>
          <a:bodyPr wrap="none" lIns="0" tIns="0" rIns="0" bIns="0" rtlCol="0" anchor="t"/>
          <a:lstStyle/>
          <a:p>
            <a:pPr marL="0" indent="0" algn="ctr">
              <a:lnSpc>
                <a:spcPts val="1750"/>
              </a:lnSpc>
              <a:buNone/>
            </a:pPr>
            <a:r>
              <a:rPr lang="en-US" sz="2000" dirty="0">
                <a:solidFill>
                  <a:srgbClr val="4C4C4C"/>
                </a:solidFill>
                <a:latin typeface="Times New Roman" panose="02020603050405020304" pitchFamily="18" charset="0"/>
                <a:ea typeface="Noto Serif" pitchFamily="34" charset="-122"/>
                <a:cs typeface="Times New Roman" panose="02020603050405020304" pitchFamily="18" charset="0"/>
              </a:rPr>
              <a:t>Giao diện Chia sẻ</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564952" y="7231142"/>
            <a:ext cx="13500497" cy="225862"/>
          </a:xfrm>
          <a:prstGeom prst="rect">
            <a:avLst/>
          </a:prstGeom>
          <a:noFill/>
          <a:ln/>
        </p:spPr>
        <p:txBody>
          <a:bodyPr wrap="none" lIns="0" tIns="0" rIns="0" bIns="0" rtlCol="0" anchor="t"/>
          <a:lstStyle/>
          <a:p>
            <a:pPr marL="0" indent="0" algn="l">
              <a:lnSpc>
                <a:spcPts val="1750"/>
              </a:lnSpc>
              <a:buNone/>
            </a:pPr>
            <a:endParaRPr lang="en-US" sz="1100" dirty="0"/>
          </a:p>
        </p:txBody>
      </p:sp>
      <p:sp>
        <p:nvSpPr>
          <p:cNvPr id="14" name="Rectangle 13">
            <a:extLst>
              <a:ext uri="{FF2B5EF4-FFF2-40B4-BE49-F238E27FC236}">
                <a16:creationId xmlns:a16="http://schemas.microsoft.com/office/drawing/2014/main" id="{8A14C554-7D00-3085-8C42-9BED9A056243}"/>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3493175" y="461248"/>
            <a:ext cx="7643932" cy="522208"/>
          </a:xfrm>
          <a:prstGeom prst="rect">
            <a:avLst/>
          </a:prstGeom>
          <a:noFill/>
          <a:ln/>
        </p:spPr>
        <p:txBody>
          <a:bodyPr wrap="none" lIns="0" tIns="0" rIns="0" bIns="0" rtlCol="0" anchor="t"/>
          <a:lstStyle/>
          <a:p>
            <a:pPr marL="0" indent="0" algn="ctr">
              <a:lnSpc>
                <a:spcPts val="4100"/>
              </a:lnSpc>
              <a:buNone/>
            </a:pPr>
            <a:r>
              <a:rPr lang="en-US" sz="3900" b="1" dirty="0">
                <a:solidFill>
                  <a:srgbClr val="3A3A3A"/>
                </a:solidFill>
                <a:latin typeface="Times New Roman" panose="02020603050405020304" pitchFamily="18" charset="0"/>
                <a:ea typeface="Noto Serif Medium" pitchFamily="34" charset="-122"/>
                <a:cs typeface="Times New Roman" panose="02020603050405020304" pitchFamily="18" charset="0"/>
              </a:rPr>
              <a:t>Chương 4: Các yêu cầu phi chức năng </a:t>
            </a:r>
            <a:endParaRPr lang="en-US" sz="3900" b="1" dirty="0">
              <a:latin typeface="Times New Roman" panose="02020603050405020304" pitchFamily="18" charset="0"/>
              <a:cs typeface="Times New Roman" panose="02020603050405020304" pitchFamily="18" charset="0"/>
            </a:endParaRPr>
          </a:p>
        </p:txBody>
      </p:sp>
      <p:sp>
        <p:nvSpPr>
          <p:cNvPr id="3" name="Text 1"/>
          <p:cNvSpPr/>
          <p:nvPr/>
        </p:nvSpPr>
        <p:spPr>
          <a:xfrm>
            <a:off x="668417" y="1317665"/>
            <a:ext cx="13293566" cy="534829"/>
          </a:xfrm>
          <a:prstGeom prst="rect">
            <a:avLst/>
          </a:prstGeom>
          <a:noFill/>
          <a:ln/>
        </p:spPr>
        <p:txBody>
          <a:bodyPr wrap="square" lIns="0" tIns="0" rIns="0" bIns="0" rtlCol="0" anchor="t"/>
          <a:lstStyle/>
          <a:p>
            <a:pPr marL="0" indent="0" algn="l">
              <a:spcBef>
                <a:spcPts val="600"/>
              </a:spcBef>
              <a:buNone/>
            </a:pPr>
            <a:r>
              <a:rPr lang="en-US" sz="2000" dirty="0">
                <a:solidFill>
                  <a:srgbClr val="4C4C4C"/>
                </a:solidFill>
                <a:latin typeface="Times New Roman" panose="02020603050405020304" pitchFamily="18" charset="0"/>
                <a:ea typeface="Noto Serif" pitchFamily="34" charset="-122"/>
                <a:cs typeface="Times New Roman" panose="02020603050405020304" pitchFamily="18" charset="0"/>
              </a:rPr>
              <a:t>Bên cạnh các chức năng cụ thể, ứng dụng còn cần đáp ứng các yêu cầu phi chức năng để đảm bảo chất lượng và trải nghiệm người dùng tối ưu. Các yêu cầu này bao gồm:</a:t>
            </a:r>
            <a:endParaRPr lang="en-US" sz="2000" dirty="0">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668417" y="2040493"/>
            <a:ext cx="3323392" cy="668417"/>
          </a:xfrm>
          <a:prstGeom prst="rect">
            <a:avLst/>
          </a:prstGeom>
        </p:spPr>
      </p:pic>
      <p:sp>
        <p:nvSpPr>
          <p:cNvPr id="5" name="Text 2"/>
          <p:cNvSpPr/>
          <p:nvPr/>
        </p:nvSpPr>
        <p:spPr>
          <a:xfrm>
            <a:off x="835462" y="2875955"/>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hiệu năng</a:t>
            </a:r>
            <a:endParaRPr lang="en-US" sz="2000" b="1" dirty="0">
              <a:latin typeface="Times New Roman" panose="02020603050405020304" pitchFamily="18" charset="0"/>
              <a:cs typeface="Times New Roman" panose="02020603050405020304" pitchFamily="18" charset="0"/>
            </a:endParaRPr>
          </a:p>
        </p:txBody>
      </p:sp>
      <p:sp>
        <p:nvSpPr>
          <p:cNvPr id="6" name="Text 3"/>
          <p:cNvSpPr/>
          <p:nvPr/>
        </p:nvSpPr>
        <p:spPr>
          <a:xfrm>
            <a:off x="835462" y="3237309"/>
            <a:ext cx="2989302" cy="869038"/>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Tốc độ phản hồi nhanh, xử lý mượt mà ngay cả với lượng dữ liệu lớn.</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3991808" y="2040493"/>
            <a:ext cx="3323392" cy="668417"/>
          </a:xfrm>
          <a:prstGeom prst="rect">
            <a:avLst/>
          </a:prstGeom>
        </p:spPr>
      </p:pic>
      <p:sp>
        <p:nvSpPr>
          <p:cNvPr id="8" name="Text 4"/>
          <p:cNvSpPr/>
          <p:nvPr/>
        </p:nvSpPr>
        <p:spPr>
          <a:xfrm>
            <a:off x="4158853" y="2875955"/>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bảo mật</a:t>
            </a:r>
            <a:endParaRPr lang="en-US" sz="2000" b="1" dirty="0">
              <a:latin typeface="Times New Roman" panose="02020603050405020304" pitchFamily="18" charset="0"/>
              <a:cs typeface="Times New Roman" panose="02020603050405020304" pitchFamily="18" charset="0"/>
            </a:endParaRPr>
          </a:p>
        </p:txBody>
      </p:sp>
      <p:sp>
        <p:nvSpPr>
          <p:cNvPr id="9" name="Text 5"/>
          <p:cNvSpPr/>
          <p:nvPr/>
        </p:nvSpPr>
        <p:spPr>
          <a:xfrm>
            <a:off x="4158853" y="3237309"/>
            <a:ext cx="2989302" cy="877491"/>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Bảo vệ dữ liệu cá nhân của người dùng, ngăn chặn truy cập trái phép.</a:t>
            </a:r>
            <a:endParaRPr lang="en-US" dirty="0">
              <a:latin typeface="Times New Roman" panose="02020603050405020304" pitchFamily="18" charset="0"/>
              <a:cs typeface="Times New Roman" panose="02020603050405020304" pitchFamily="18" charset="0"/>
            </a:endParaRPr>
          </a:p>
        </p:txBody>
      </p:sp>
      <p:pic>
        <p:nvPicPr>
          <p:cNvPr id="10" name="Image 2" descr="preencoded.png"/>
          <p:cNvPicPr>
            <a:picLocks noChangeAspect="1"/>
          </p:cNvPicPr>
          <p:nvPr/>
        </p:nvPicPr>
        <p:blipFill>
          <a:blip r:embed="rId5"/>
          <a:stretch>
            <a:fillRect/>
          </a:stretch>
        </p:blipFill>
        <p:spPr>
          <a:xfrm>
            <a:off x="7315200" y="2040493"/>
            <a:ext cx="3323392" cy="668417"/>
          </a:xfrm>
          <a:prstGeom prst="rect">
            <a:avLst/>
          </a:prstGeom>
        </p:spPr>
      </p:pic>
      <p:sp>
        <p:nvSpPr>
          <p:cNvPr id="11" name="Text 6"/>
          <p:cNvSpPr/>
          <p:nvPr/>
        </p:nvSpPr>
        <p:spPr>
          <a:xfrm>
            <a:off x="7482245" y="2875955"/>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Khả năng mở rộng</a:t>
            </a:r>
            <a:endParaRPr lang="en-US" sz="2000" b="1" dirty="0">
              <a:latin typeface="Times New Roman" panose="02020603050405020304" pitchFamily="18" charset="0"/>
              <a:cs typeface="Times New Roman" panose="02020603050405020304" pitchFamily="18" charset="0"/>
            </a:endParaRPr>
          </a:p>
        </p:txBody>
      </p:sp>
      <p:sp>
        <p:nvSpPr>
          <p:cNvPr id="12" name="Text 7"/>
          <p:cNvSpPr/>
          <p:nvPr/>
        </p:nvSpPr>
        <p:spPr>
          <a:xfrm>
            <a:off x="7482245" y="3237309"/>
            <a:ext cx="2989302" cy="802243"/>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Dễ dàng bổ sung tính năng mới và hỗ trợ số lượng người dùng tăng lên trong tương lai.</a:t>
            </a:r>
            <a:endParaRPr lang="en-US" dirty="0">
              <a:latin typeface="Times New Roman" panose="02020603050405020304" pitchFamily="18" charset="0"/>
              <a:cs typeface="Times New Roman" panose="02020603050405020304" pitchFamily="18" charset="0"/>
            </a:endParaRPr>
          </a:p>
        </p:txBody>
      </p:sp>
      <p:pic>
        <p:nvPicPr>
          <p:cNvPr id="13" name="Image 3" descr="preencoded.png"/>
          <p:cNvPicPr>
            <a:picLocks noChangeAspect="1"/>
          </p:cNvPicPr>
          <p:nvPr/>
        </p:nvPicPr>
        <p:blipFill>
          <a:blip r:embed="rId6"/>
          <a:stretch>
            <a:fillRect/>
          </a:stretch>
        </p:blipFill>
        <p:spPr>
          <a:xfrm>
            <a:off x="10638592" y="2040493"/>
            <a:ext cx="3323392" cy="668417"/>
          </a:xfrm>
          <a:prstGeom prst="rect">
            <a:avLst/>
          </a:prstGeom>
        </p:spPr>
      </p:pic>
      <p:sp>
        <p:nvSpPr>
          <p:cNvPr id="14" name="Text 8"/>
          <p:cNvSpPr/>
          <p:nvPr/>
        </p:nvSpPr>
        <p:spPr>
          <a:xfrm>
            <a:off x="10805636" y="2875955"/>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tin cậy</a:t>
            </a:r>
            <a:endParaRPr lang="en-US" sz="2000" b="1" dirty="0">
              <a:latin typeface="Times New Roman" panose="02020603050405020304" pitchFamily="18" charset="0"/>
              <a:cs typeface="Times New Roman" panose="02020603050405020304" pitchFamily="18" charset="0"/>
            </a:endParaRPr>
          </a:p>
        </p:txBody>
      </p:sp>
      <p:sp>
        <p:nvSpPr>
          <p:cNvPr id="15" name="Text 9"/>
          <p:cNvSpPr/>
          <p:nvPr/>
        </p:nvSpPr>
        <p:spPr>
          <a:xfrm>
            <a:off x="10805636" y="3237309"/>
            <a:ext cx="2989302" cy="802243"/>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Uptime ≥ 99.5%, sao lưu hàng ngày, hỗ trợ hỗ trợ chế độ ngoại tuyến (offline mode). </a:t>
            </a:r>
            <a:endParaRPr lang="en-US" dirty="0">
              <a:latin typeface="Times New Roman" panose="02020603050405020304" pitchFamily="18" charset="0"/>
              <a:cs typeface="Times New Roman" panose="02020603050405020304" pitchFamily="18" charset="0"/>
            </a:endParaRPr>
          </a:p>
        </p:txBody>
      </p:sp>
      <p:pic>
        <p:nvPicPr>
          <p:cNvPr id="16" name="Image 4" descr="preencoded.png"/>
          <p:cNvPicPr>
            <a:picLocks noChangeAspect="1"/>
          </p:cNvPicPr>
          <p:nvPr/>
        </p:nvPicPr>
        <p:blipFill>
          <a:blip r:embed="rId7"/>
          <a:stretch>
            <a:fillRect/>
          </a:stretch>
        </p:blipFill>
        <p:spPr>
          <a:xfrm>
            <a:off x="668417" y="4206597"/>
            <a:ext cx="3323392" cy="668417"/>
          </a:xfrm>
          <a:prstGeom prst="rect">
            <a:avLst/>
          </a:prstGeom>
        </p:spPr>
      </p:pic>
      <p:sp>
        <p:nvSpPr>
          <p:cNvPr id="17" name="Text 10"/>
          <p:cNvSpPr/>
          <p:nvPr/>
        </p:nvSpPr>
        <p:spPr>
          <a:xfrm>
            <a:off x="835462" y="5042059"/>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sẵn sàng</a:t>
            </a:r>
            <a:endParaRPr lang="en-US" sz="2000" b="1" dirty="0">
              <a:latin typeface="Times New Roman" panose="02020603050405020304" pitchFamily="18" charset="0"/>
              <a:cs typeface="Times New Roman" panose="02020603050405020304" pitchFamily="18" charset="0"/>
            </a:endParaRPr>
          </a:p>
        </p:txBody>
      </p:sp>
      <p:sp>
        <p:nvSpPr>
          <p:cNvPr id="18" name="Text 11"/>
          <p:cNvSpPr/>
          <p:nvPr/>
        </p:nvSpPr>
        <p:spPr>
          <a:xfrm>
            <a:off x="835462" y="5403413"/>
            <a:ext cx="2989302" cy="802243"/>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Hệ thống hoạt động 24/7, có cơ chế failover (chuyển đổi dự phòng) khi server gặp sự cố.</a:t>
            </a:r>
            <a:endParaRPr lang="en-US" dirty="0">
              <a:latin typeface="Times New Roman" panose="02020603050405020304" pitchFamily="18" charset="0"/>
              <a:cs typeface="Times New Roman" panose="02020603050405020304" pitchFamily="18" charset="0"/>
            </a:endParaRPr>
          </a:p>
        </p:txBody>
      </p:sp>
      <p:pic>
        <p:nvPicPr>
          <p:cNvPr id="19" name="Image 5" descr="preencoded.png"/>
          <p:cNvPicPr>
            <a:picLocks noChangeAspect="1"/>
          </p:cNvPicPr>
          <p:nvPr/>
        </p:nvPicPr>
        <p:blipFill>
          <a:blip r:embed="rId8"/>
          <a:stretch>
            <a:fillRect/>
          </a:stretch>
        </p:blipFill>
        <p:spPr>
          <a:xfrm>
            <a:off x="3991808" y="4206597"/>
            <a:ext cx="3323392" cy="668417"/>
          </a:xfrm>
          <a:prstGeom prst="rect">
            <a:avLst/>
          </a:prstGeom>
        </p:spPr>
      </p:pic>
      <p:sp>
        <p:nvSpPr>
          <p:cNvPr id="20" name="Text 12"/>
          <p:cNvSpPr/>
          <p:nvPr/>
        </p:nvSpPr>
        <p:spPr>
          <a:xfrm>
            <a:off x="4158853" y="5042059"/>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khả dụng</a:t>
            </a:r>
            <a:endParaRPr lang="en-US" sz="2000" b="1" dirty="0">
              <a:latin typeface="Times New Roman" panose="02020603050405020304" pitchFamily="18" charset="0"/>
              <a:cs typeface="Times New Roman" panose="02020603050405020304" pitchFamily="18" charset="0"/>
            </a:endParaRPr>
          </a:p>
        </p:txBody>
      </p:sp>
      <p:sp>
        <p:nvSpPr>
          <p:cNvPr id="21" name="Text 13"/>
          <p:cNvSpPr/>
          <p:nvPr/>
        </p:nvSpPr>
        <p:spPr>
          <a:xfrm>
            <a:off x="4158853" y="5403413"/>
            <a:ext cx="2989302" cy="1508522"/>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Giao diện dễ dùng, hỗ trợ đa ngôn ngữ, giao diện thiết kế responsive phù hợp với cả PC và thiết bị di động, hỗ trợ tùy chỉnh chế độ sáng/tối.</a:t>
            </a:r>
            <a:endParaRPr lang="en-US" dirty="0">
              <a:latin typeface="Times New Roman" panose="02020603050405020304" pitchFamily="18" charset="0"/>
              <a:cs typeface="Times New Roman" panose="02020603050405020304" pitchFamily="18" charset="0"/>
            </a:endParaRPr>
          </a:p>
        </p:txBody>
      </p:sp>
      <p:pic>
        <p:nvPicPr>
          <p:cNvPr id="22" name="Image 6" descr="preencoded.png"/>
          <p:cNvPicPr>
            <a:picLocks noChangeAspect="1"/>
          </p:cNvPicPr>
          <p:nvPr/>
        </p:nvPicPr>
        <p:blipFill>
          <a:blip r:embed="rId9"/>
          <a:stretch>
            <a:fillRect/>
          </a:stretch>
        </p:blipFill>
        <p:spPr>
          <a:xfrm>
            <a:off x="7315200" y="4206597"/>
            <a:ext cx="3323392" cy="668417"/>
          </a:xfrm>
          <a:prstGeom prst="rect">
            <a:avLst/>
          </a:prstGeom>
        </p:spPr>
      </p:pic>
      <p:sp>
        <p:nvSpPr>
          <p:cNvPr id="23" name="Text 14"/>
          <p:cNvSpPr/>
          <p:nvPr/>
        </p:nvSpPr>
        <p:spPr>
          <a:xfrm>
            <a:off x="7482245" y="5042059"/>
            <a:ext cx="2089071" cy="261104"/>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Khả năng bảo trì</a:t>
            </a:r>
            <a:endParaRPr lang="en-US" sz="2000" b="1" dirty="0">
              <a:latin typeface="Times New Roman" panose="02020603050405020304" pitchFamily="18" charset="0"/>
              <a:cs typeface="Times New Roman" panose="02020603050405020304" pitchFamily="18" charset="0"/>
            </a:endParaRPr>
          </a:p>
        </p:txBody>
      </p:sp>
      <p:sp>
        <p:nvSpPr>
          <p:cNvPr id="24" name="Text 15"/>
          <p:cNvSpPr/>
          <p:nvPr/>
        </p:nvSpPr>
        <p:spPr>
          <a:xfrm>
            <a:off x="7482245" y="5403413"/>
            <a:ext cx="2989302" cy="1069658"/>
          </a:xfrm>
          <a:prstGeom prst="rect">
            <a:avLst/>
          </a:prstGeom>
          <a:noFill/>
          <a:ln/>
        </p:spPr>
        <p:txBody>
          <a:bodyPr wrap="square" lIns="0" tIns="0" rIns="0" bIns="0" rtlCol="0" anchor="t"/>
          <a:lstStyle/>
          <a:p>
            <a:pPr marL="342900" indent="-342900" algn="l">
              <a:spcBef>
                <a:spcPts val="600"/>
              </a:spcBef>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Mã nguồn rõ ràng, có module, dễ kiểm thử và bảo trì, kèm tài liệu hướng dẫn, unit test &amp; integration test đầy đủ.</a:t>
            </a:r>
            <a:endParaRPr lang="en-US" dirty="0">
              <a:latin typeface="Times New Roman" panose="02020603050405020304" pitchFamily="18" charset="0"/>
              <a:cs typeface="Times New Roman" panose="02020603050405020304" pitchFamily="18" charset="0"/>
            </a:endParaRPr>
          </a:p>
        </p:txBody>
      </p:sp>
      <p:sp>
        <p:nvSpPr>
          <p:cNvPr id="25" name="Text 16"/>
          <p:cNvSpPr/>
          <p:nvPr/>
        </p:nvSpPr>
        <p:spPr>
          <a:xfrm>
            <a:off x="7482245" y="6784922"/>
            <a:ext cx="2989302" cy="1069658"/>
          </a:xfrm>
          <a:prstGeom prst="rect">
            <a:avLst/>
          </a:prstGeom>
          <a:noFill/>
          <a:ln/>
        </p:spPr>
        <p:txBody>
          <a:bodyPr wrap="square" lIns="0" tIns="0" rIns="0" bIns="0" rtlCol="0" anchor="t"/>
          <a:lstStyle/>
          <a:p>
            <a:pPr marL="342900" indent="-342900" algn="l">
              <a:spcBef>
                <a:spcPts val="600"/>
              </a:spcBef>
              <a:buSzPct val="100000"/>
              <a:buChar char="•"/>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Hệ thống hỗ trợ cập nhật không gián đoạn, có logging &amp; monitoring để phát hiện, xử lý lỗi hiệu quả.</a:t>
            </a:r>
            <a:endParaRPr lang="en-US" dirty="0">
              <a:latin typeface="Times New Roman" panose="02020603050405020304" pitchFamily="18" charset="0"/>
              <a:cs typeface="Times New Roman" panose="02020603050405020304" pitchFamily="18" charset="0"/>
            </a:endParaRPr>
          </a:p>
        </p:txBody>
      </p:sp>
      <p:pic>
        <p:nvPicPr>
          <p:cNvPr id="26" name="Image 7" descr="preencoded.png"/>
          <p:cNvPicPr>
            <a:picLocks noChangeAspect="1"/>
          </p:cNvPicPr>
          <p:nvPr/>
        </p:nvPicPr>
        <p:blipFill>
          <a:blip r:embed="rId10"/>
          <a:stretch>
            <a:fillRect/>
          </a:stretch>
        </p:blipFill>
        <p:spPr>
          <a:xfrm>
            <a:off x="10638592" y="4206597"/>
            <a:ext cx="3323392" cy="668417"/>
          </a:xfrm>
          <a:prstGeom prst="rect">
            <a:avLst/>
          </a:prstGeom>
        </p:spPr>
      </p:pic>
      <p:sp>
        <p:nvSpPr>
          <p:cNvPr id="27" name="Text 17"/>
          <p:cNvSpPr/>
          <p:nvPr/>
        </p:nvSpPr>
        <p:spPr>
          <a:xfrm>
            <a:off x="10805636" y="5042059"/>
            <a:ext cx="2506980" cy="313373"/>
          </a:xfrm>
          <a:prstGeom prst="rect">
            <a:avLst/>
          </a:prstGeom>
          <a:noFill/>
          <a:ln/>
        </p:spPr>
        <p:txBody>
          <a:bodyPr wrap="none" lIns="0" tIns="0" rIns="0" bIns="0" rtlCol="0" anchor="t"/>
          <a:lstStyle/>
          <a:p>
            <a:pPr marL="0" indent="0" algn="l">
              <a:spcBef>
                <a:spcPts val="600"/>
              </a:spcBef>
              <a:buNone/>
            </a:pPr>
            <a:r>
              <a:rPr lang="en-US" sz="2000" b="1" dirty="0">
                <a:solidFill>
                  <a:srgbClr val="4C4C4C"/>
                </a:solidFill>
                <a:latin typeface="Times New Roman" panose="02020603050405020304" pitchFamily="18" charset="0"/>
                <a:ea typeface="Noto Serif Medium" pitchFamily="34" charset="-122"/>
                <a:cs typeface="Times New Roman" panose="02020603050405020304" pitchFamily="18" charset="0"/>
              </a:rPr>
              <a:t>Tính khả chuyển</a:t>
            </a:r>
            <a:endParaRPr lang="en-US" sz="2000" b="1" dirty="0">
              <a:latin typeface="Times New Roman" panose="02020603050405020304" pitchFamily="18" charset="0"/>
              <a:cs typeface="Times New Roman" panose="02020603050405020304" pitchFamily="18" charset="0"/>
            </a:endParaRPr>
          </a:p>
        </p:txBody>
      </p:sp>
      <p:sp>
        <p:nvSpPr>
          <p:cNvPr id="28" name="Text 18"/>
          <p:cNvSpPr/>
          <p:nvPr/>
        </p:nvSpPr>
        <p:spPr>
          <a:xfrm>
            <a:off x="10805636" y="5455682"/>
            <a:ext cx="2989302" cy="534829"/>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 Ứng dụng có thể triển khai trên nhiều môi trường (web, mobile).</a:t>
            </a:r>
            <a:endParaRPr lang="en-US" dirty="0">
              <a:latin typeface="Times New Roman" panose="02020603050405020304" pitchFamily="18" charset="0"/>
              <a:cs typeface="Times New Roman" panose="02020603050405020304" pitchFamily="18" charset="0"/>
            </a:endParaRPr>
          </a:p>
        </p:txBody>
      </p:sp>
      <p:sp>
        <p:nvSpPr>
          <p:cNvPr id="29" name="Text 19"/>
          <p:cNvSpPr/>
          <p:nvPr/>
        </p:nvSpPr>
        <p:spPr>
          <a:xfrm>
            <a:off x="10805636" y="6333135"/>
            <a:ext cx="2989302" cy="1191385"/>
          </a:xfrm>
          <a:prstGeom prst="rect">
            <a:avLst/>
          </a:prstGeom>
          <a:noFill/>
          <a:ln/>
        </p:spPr>
        <p:txBody>
          <a:bodyPr wrap="square" lIns="0" tIns="0" rIns="0" bIns="0" rtlCol="0" anchor="t"/>
          <a:lstStyle/>
          <a:p>
            <a:pPr marL="0" indent="0" algn="l">
              <a:spcBef>
                <a:spcPts val="600"/>
              </a:spcBef>
              <a:buNone/>
            </a:pPr>
            <a:r>
              <a:rPr lang="en-US" dirty="0">
                <a:solidFill>
                  <a:srgbClr val="4C4C4C"/>
                </a:solidFill>
                <a:latin typeface="Times New Roman" panose="02020603050405020304" pitchFamily="18" charset="0"/>
                <a:ea typeface="Noto Serif" pitchFamily="34" charset="-122"/>
                <a:cs typeface="Times New Roman" panose="02020603050405020304" pitchFamily="18" charset="0"/>
              </a:rPr>
              <a:t>- Hỗ trợ các trình duyệt phổ biến và có thể tích hợp với nền tảng khác qua API chuẩn RESTful.</a:t>
            </a:r>
            <a:endParaRPr lang="en-US" dirty="0">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D06D141D-B8D4-3A14-24A8-EDBC073784A4}"/>
              </a:ext>
            </a:extLst>
          </p:cNvPr>
          <p:cNvSpPr/>
          <p:nvPr/>
        </p:nvSpPr>
        <p:spPr>
          <a:xfrm>
            <a:off x="12746515" y="7623672"/>
            <a:ext cx="1850834" cy="572877"/>
          </a:xfrm>
          <a:prstGeom prst="rect">
            <a:avLst/>
          </a:prstGeom>
          <a:solidFill>
            <a:srgbClr val="FDFBF7"/>
          </a:solidFill>
          <a:ln>
            <a:solidFill>
              <a:srgbClr val="FDFB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953</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Noto Serif Medium</vt:lpstr>
      <vt:lpstr>Times   New Roman</vt:lpstr>
      <vt:lpstr>Times  New Roman</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Lenovo</cp:lastModifiedBy>
  <cp:revision>4</cp:revision>
  <dcterms:created xsi:type="dcterms:W3CDTF">2025-06-25T16:17:10Z</dcterms:created>
  <dcterms:modified xsi:type="dcterms:W3CDTF">2025-06-25T16:45:53Z</dcterms:modified>
</cp:coreProperties>
</file>